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6" r:id="rId1"/>
    <p:sldMasterId id="2147483700" r:id="rId2"/>
  </p:sldMasterIdLst>
  <p:notesMasterIdLst>
    <p:notesMasterId r:id="rId69"/>
  </p:notesMasterIdLst>
  <p:sldIdLst>
    <p:sldId id="492" r:id="rId3"/>
    <p:sldId id="494" r:id="rId4"/>
    <p:sldId id="427" r:id="rId5"/>
    <p:sldId id="429" r:id="rId6"/>
    <p:sldId id="430" r:id="rId7"/>
    <p:sldId id="431" r:id="rId8"/>
    <p:sldId id="432" r:id="rId9"/>
    <p:sldId id="433" r:id="rId10"/>
    <p:sldId id="428" r:id="rId11"/>
    <p:sldId id="434" r:id="rId12"/>
    <p:sldId id="437" r:id="rId13"/>
    <p:sldId id="438" r:id="rId14"/>
    <p:sldId id="446" r:id="rId15"/>
    <p:sldId id="439" r:id="rId16"/>
    <p:sldId id="442" r:id="rId17"/>
    <p:sldId id="440" r:id="rId18"/>
    <p:sldId id="447" r:id="rId19"/>
    <p:sldId id="443" r:id="rId20"/>
    <p:sldId id="444" r:id="rId21"/>
    <p:sldId id="448" r:id="rId22"/>
    <p:sldId id="449" r:id="rId23"/>
    <p:sldId id="445" r:id="rId24"/>
    <p:sldId id="451" r:id="rId25"/>
    <p:sldId id="450" r:id="rId26"/>
    <p:sldId id="452" r:id="rId27"/>
    <p:sldId id="453" r:id="rId28"/>
    <p:sldId id="454" r:id="rId29"/>
    <p:sldId id="455" r:id="rId30"/>
    <p:sldId id="456" r:id="rId31"/>
    <p:sldId id="457" r:id="rId32"/>
    <p:sldId id="435" r:id="rId33"/>
    <p:sldId id="436" r:id="rId34"/>
    <p:sldId id="468" r:id="rId35"/>
    <p:sldId id="420" r:id="rId36"/>
    <p:sldId id="459" r:id="rId37"/>
    <p:sldId id="460" r:id="rId38"/>
    <p:sldId id="461" r:id="rId39"/>
    <p:sldId id="462" r:id="rId40"/>
    <p:sldId id="463" r:id="rId41"/>
    <p:sldId id="464" r:id="rId42"/>
    <p:sldId id="465" r:id="rId43"/>
    <p:sldId id="489" r:id="rId44"/>
    <p:sldId id="467" r:id="rId45"/>
    <p:sldId id="482" r:id="rId46"/>
    <p:sldId id="466" r:id="rId47"/>
    <p:sldId id="469" r:id="rId48"/>
    <p:sldId id="470" r:id="rId49"/>
    <p:sldId id="471" r:id="rId50"/>
    <p:sldId id="472" r:id="rId51"/>
    <p:sldId id="473" r:id="rId52"/>
    <p:sldId id="474" r:id="rId53"/>
    <p:sldId id="475" r:id="rId54"/>
    <p:sldId id="476" r:id="rId55"/>
    <p:sldId id="477" r:id="rId56"/>
    <p:sldId id="478" r:id="rId57"/>
    <p:sldId id="479" r:id="rId58"/>
    <p:sldId id="480" r:id="rId59"/>
    <p:sldId id="481" r:id="rId60"/>
    <p:sldId id="490" r:id="rId61"/>
    <p:sldId id="484" r:id="rId62"/>
    <p:sldId id="485" r:id="rId63"/>
    <p:sldId id="486" r:id="rId64"/>
    <p:sldId id="491" r:id="rId65"/>
    <p:sldId id="488" r:id="rId66"/>
    <p:sldId id="487" r:id="rId67"/>
    <p:sldId id="417" r:id="rId68"/>
  </p:sldIdLst>
  <p:sldSz cx="17340263" cy="9753600"/>
  <p:notesSz cx="13004800" cy="97536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478"/>
    <p:restoredTop sz="94606"/>
  </p:normalViewPr>
  <p:slideViewPr>
    <p:cSldViewPr>
      <p:cViewPr varScale="1">
        <p:scale>
          <a:sx n="97" d="100"/>
          <a:sy n="97" d="100"/>
        </p:scale>
        <p:origin x="264" y="216"/>
      </p:cViewPr>
      <p:guideLst>
        <p:guide orient="horz" pos="288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slide" Target="slides/slide64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theme" Target="theme/theme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" Type="http://schemas.openxmlformats.org/officeDocument/2006/relationships/slide" Target="slides/slide5.xml"/><Relationship Id="rId71" Type="http://schemas.openxmlformats.org/officeDocument/2006/relationships/viewProps" Target="viewProps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png>
</file>

<file path=ppt/media/image20.tiff>
</file>

<file path=ppt/media/image21.tiff>
</file>

<file path=ppt/media/image25.png>
</file>

<file path=ppt/media/image26.png>
</file>

<file path=ppt/media/image3.png>
</file>

<file path=ppt/media/image34.png>
</file>

<file path=ppt/media/image35.png>
</file>

<file path=ppt/media/image36.png>
</file>

<file path=ppt/media/image37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867966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>
          <a:xfrm>
            <a:off x="1300163" y="4632325"/>
            <a:ext cx="10404475" cy="4389438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226094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4.jpeg"/><Relationship Id="rId7" Type="http://schemas.openxmlformats.org/officeDocument/2006/relationships/image" Target="../media/image8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nter_content_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686364"/>
            <a:ext cx="17340263" cy="722489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97" tIns="86699" rIns="173397" bIns="86699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904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1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183731" y="1177219"/>
            <a:ext cx="10972800" cy="7399162"/>
          </a:xfrm>
        </p:spPr>
        <p:txBody>
          <a:bodyPr anchor="ctr"/>
          <a:lstStyle>
            <a:lvl1pPr marL="0" indent="0" algn="r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tabLst/>
              <a:defRPr sz="5689" u="sng" cap="small" baseline="0">
                <a:latin typeface="Gill Sans MT" panose="020B0502020104020203" pitchFamily="34" charset="0"/>
              </a:defRPr>
            </a:lvl1pPr>
            <a:lvl2pPr marL="0" indent="0" algn="r" defTabSz="167073">
              <a:spcBef>
                <a:spcPts val="1800"/>
              </a:spcBef>
              <a:spcAft>
                <a:spcPts val="0"/>
              </a:spcAft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defRPr sz="4551">
                <a:latin typeface="Gill Sans MT" panose="020B0502020104020203" pitchFamily="34" charset="0"/>
              </a:defRPr>
            </a:lvl2pPr>
            <a:lvl3pPr marL="0" indent="14288" algn="r">
              <a:buClr>
                <a:schemeClr val="bg1"/>
              </a:buClr>
              <a:buSzPct val="25000"/>
              <a:defRPr sz="3413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6765131" y="9296400"/>
            <a:ext cx="9144000" cy="457200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000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41969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686365"/>
            <a:ext cx="17340263" cy="72249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85" tIns="86693" rIns="173385" bIns="86693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79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0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36732" y="1177220"/>
            <a:ext cx="8117032" cy="7399162"/>
          </a:xfrm>
        </p:spPr>
        <p:txBody>
          <a:bodyPr anchor="ctr"/>
          <a:lstStyle>
            <a:lvl1pPr marL="0" indent="0" algn="r">
              <a:lnSpc>
                <a:spcPct val="90000"/>
              </a:lnSpc>
              <a:spcBef>
                <a:spcPts val="0"/>
              </a:spcBef>
              <a:spcAft>
                <a:spcPts val="1199"/>
              </a:spcAft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tabLst/>
              <a:defRPr sz="5688" u="sng" cap="small" baseline="0">
                <a:latin typeface="Gill Sans MT" panose="020B0502020104020203" pitchFamily="34" charset="0"/>
              </a:defRPr>
            </a:lvl1pPr>
            <a:lvl2pPr marL="0" indent="0" algn="r" defTabSz="167062">
              <a:spcBef>
                <a:spcPts val="1800"/>
              </a:spcBef>
              <a:spcAft>
                <a:spcPts val="0"/>
              </a:spcAft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defRPr sz="4550">
                <a:latin typeface="Gill Sans MT" panose="020B0502020104020203" pitchFamily="34" charset="0"/>
              </a:defRPr>
            </a:lvl2pPr>
            <a:lvl3pPr algn="r">
              <a:buClr>
                <a:schemeClr val="bg1"/>
              </a:buClr>
              <a:buSzPct val="25000"/>
              <a:defRPr sz="3412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1050133" y="1177220"/>
            <a:ext cx="7086600" cy="7399162"/>
          </a:xfrm>
        </p:spPr>
        <p:txBody>
          <a:bodyPr anchor="ctr"/>
          <a:lstStyle>
            <a:lvl1pPr marL="0" indent="0" algn="r">
              <a:lnSpc>
                <a:spcPct val="90000"/>
              </a:lnSpc>
              <a:spcBef>
                <a:spcPts val="0"/>
              </a:spcBef>
              <a:spcAft>
                <a:spcPts val="1199"/>
              </a:spcAft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tabLst/>
              <a:defRPr sz="5688" u="sng" cap="small" baseline="0">
                <a:latin typeface="Gill Sans MT" panose="020B0502020104020203" pitchFamily="34" charset="0"/>
              </a:defRPr>
            </a:lvl1pPr>
            <a:lvl2pPr marL="0" indent="0" algn="r" defTabSz="167062">
              <a:spcBef>
                <a:spcPts val="1800"/>
              </a:spcBef>
              <a:spcAft>
                <a:spcPts val="0"/>
              </a:spcAft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defRPr sz="4550">
                <a:latin typeface="Gill Sans MT" panose="020B0502020104020203" pitchFamily="34" charset="0"/>
              </a:defRPr>
            </a:lvl2pPr>
            <a:lvl3pPr algn="r">
              <a:buClr>
                <a:schemeClr val="bg1"/>
              </a:buClr>
              <a:buSzPct val="25000"/>
              <a:defRPr sz="3412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sz="half" idx="11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w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686365"/>
            <a:ext cx="17340263" cy="72249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85" tIns="86693" rIns="173385" bIns="86693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79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0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69332" y="1177220"/>
            <a:ext cx="12801600" cy="1108781"/>
          </a:xfrm>
        </p:spPr>
        <p:txBody>
          <a:bodyPr anchor="ctr"/>
          <a:lstStyle>
            <a:lvl1pPr marL="0" indent="0" algn="ctr"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tabLst/>
              <a:defRPr sz="5688" u="sng" cap="small" baseline="0">
                <a:latin typeface="Gill Sans MT" panose="020B0502020104020203" pitchFamily="34" charset="0"/>
              </a:defRPr>
            </a:lvl1pPr>
            <a:lvl2pPr marL="0" indent="0" algn="r" defTabSz="167062"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defRPr sz="4550">
                <a:latin typeface="Gill Sans MT" panose="020B0502020104020203" pitchFamily="34" charset="0"/>
              </a:defRPr>
            </a:lvl2pPr>
            <a:lvl3pPr algn="r">
              <a:buClr>
                <a:schemeClr val="bg1"/>
              </a:buClr>
              <a:buSzPct val="25000"/>
              <a:defRPr sz="3412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igh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686365"/>
            <a:ext cx="17340263" cy="72249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85" tIns="86693" rIns="173385" bIns="86693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79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0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69332" y="381002"/>
            <a:ext cx="12801600" cy="1108781"/>
          </a:xfrm>
        </p:spPr>
        <p:txBody>
          <a:bodyPr anchor="ctr"/>
          <a:lstStyle>
            <a:lvl1pPr marL="0" indent="0" algn="ctr"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tabLst/>
              <a:defRPr sz="5688" u="sng" cap="small" baseline="0">
                <a:latin typeface="Gill Sans MT" panose="020B0502020104020203" pitchFamily="34" charset="0"/>
              </a:defRPr>
            </a:lvl1pPr>
            <a:lvl2pPr marL="0" indent="0" algn="r" defTabSz="167062"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defRPr sz="4550">
                <a:latin typeface="Gill Sans MT" panose="020B0502020104020203" pitchFamily="34" charset="0"/>
              </a:defRPr>
            </a:lvl2pPr>
            <a:lvl3pPr algn="r">
              <a:buClr>
                <a:schemeClr val="bg1"/>
              </a:buClr>
              <a:buSzPct val="25000"/>
              <a:defRPr sz="3412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tal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auto">
          <a:xfrm>
            <a:off x="0" y="0"/>
            <a:ext cx="17340263" cy="1625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54635" tIns="77322" rIns="154635" bIns="7732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54636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982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ill Sans MT" panose="020B0502020104020203" pitchFamily="34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78280" y="1032246"/>
            <a:ext cx="2000250" cy="162020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704" y="686365"/>
            <a:ext cx="13506799" cy="2311964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6827" b="0" cap="small" baseline="0">
                <a:latin typeface="Gill Sans MT" panose="020B05020201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11415675" y="7802880"/>
            <a:ext cx="5924591" cy="195072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54635" tIns="77322" rIns="154635" bIns="7732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54636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982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7" name="Rectangle 6"/>
          <p:cNvSpPr/>
          <p:nvPr userDrawn="1"/>
        </p:nvSpPr>
        <p:spPr bwMode="auto">
          <a:xfrm>
            <a:off x="2" y="7802880"/>
            <a:ext cx="5924591" cy="195072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54635" tIns="77322" rIns="154635" bIns="7732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54636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982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9" name="Line 4"/>
          <p:cNvSpPr>
            <a:spLocks noChangeShapeType="1"/>
          </p:cNvSpPr>
          <p:nvPr userDrawn="1"/>
        </p:nvSpPr>
        <p:spPr bwMode="auto">
          <a:xfrm>
            <a:off x="1065704" y="3287324"/>
            <a:ext cx="15208856" cy="0"/>
          </a:xfrm>
          <a:prstGeom prst="line">
            <a:avLst/>
          </a:prstGeom>
          <a:noFill/>
          <a:ln w="12700">
            <a:solidFill>
              <a:srgbClr val="969696"/>
            </a:solidFill>
            <a:round/>
            <a:headEnd/>
            <a:tailEnd/>
          </a:ln>
          <a:effectLst/>
        </p:spPr>
        <p:txBody>
          <a:bodyPr wrap="none" lIns="154677" tIns="77342" rIns="154677" bIns="77342" anchor="ctr"/>
          <a:lstStyle/>
          <a:p>
            <a:endParaRPr lang="en-US" sz="3413">
              <a:latin typeface="Gill Sans MT" panose="020B0502020104020203" pitchFamily="34" charset="0"/>
            </a:endParaRPr>
          </a:p>
        </p:txBody>
      </p:sp>
      <p:sp>
        <p:nvSpPr>
          <p:cNvPr id="4" name="Rectangle 3"/>
          <p:cNvSpPr/>
          <p:nvPr userDrawn="1"/>
        </p:nvSpPr>
        <p:spPr bwMode="auto">
          <a:xfrm>
            <a:off x="-1" y="8171349"/>
            <a:ext cx="17340264" cy="1582251"/>
          </a:xfrm>
          <a:prstGeom prst="rect">
            <a:avLst/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97" tIns="86699" rIns="173397" bIns="86699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904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1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 MT" panose="020B0502020104020203" pitchFamily="34" charset="0"/>
            </a:endParaRPr>
          </a:p>
        </p:txBody>
      </p:sp>
      <p:pic>
        <p:nvPicPr>
          <p:cNvPr id="12" name="Picture 2" descr="http://www.cspaul.com/publications/teasers/Cui.2010.TVCG.jp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3038" y="8171349"/>
            <a:ext cx="3001201" cy="1560576"/>
          </a:xfrm>
          <a:prstGeom prst="rect">
            <a:avLst/>
          </a:prstGeom>
          <a:noFill/>
          <a:ln w="15875">
            <a:solidFill>
              <a:schemeClr val="tx1"/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4" descr="http://www.cspaul.com/publications/teasers/Popescu.2010.TVCG.jp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4068" y="8171349"/>
            <a:ext cx="2737935" cy="1560576"/>
          </a:xfrm>
          <a:prstGeom prst="rect">
            <a:avLst/>
          </a:prstGeom>
          <a:noFill/>
          <a:ln w="15875">
            <a:solidFill>
              <a:schemeClr val="tx1"/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0" descr="http://www.cspaul.com/publications/teasers/Rosen.2011.jpg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" y="8171349"/>
            <a:ext cx="2963207" cy="1560576"/>
          </a:xfrm>
          <a:prstGeom prst="rect">
            <a:avLst/>
          </a:prstGeom>
          <a:noFill/>
          <a:ln w="15875">
            <a:solidFill>
              <a:schemeClr val="tx1"/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 descr="http://www.cspaul.com/publications/teasers/Hoffmann.2006.JEI.jpg"/>
          <p:cNvPicPr>
            <a:picLocks noChangeAspect="1" noChangeArrowheads="1"/>
          </p:cNvPicPr>
          <p:nvPr userDrawn="1"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1963857" y="8171349"/>
            <a:ext cx="2608646" cy="1560576"/>
          </a:xfrm>
          <a:prstGeom prst="rect">
            <a:avLst/>
          </a:prstGeom>
          <a:noFill/>
          <a:ln w="15875">
            <a:solidFill>
              <a:schemeClr val="tx1"/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2" descr="http://www.cspaul.com/publications/teasers/Rosen.2011.CGA.jpg"/>
          <p:cNvPicPr>
            <a:picLocks noChangeAspect="1" noChangeArrowheads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02329" y="8171349"/>
            <a:ext cx="2737935" cy="1560576"/>
          </a:xfrm>
          <a:prstGeom prst="rect">
            <a:avLst/>
          </a:prstGeom>
          <a:noFill/>
          <a:ln w="15875">
            <a:solidFill>
              <a:schemeClr val="tx1"/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6" descr="http://www.cspaul.com/publications/teasers/Rosen.2008.TVCG.jpg"/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91832" y="8171349"/>
            <a:ext cx="3142194" cy="1560576"/>
          </a:xfrm>
          <a:prstGeom prst="rect">
            <a:avLst/>
          </a:prstGeom>
          <a:noFill/>
          <a:ln w="15875">
            <a:solidFill>
              <a:schemeClr val="tx1"/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706" y="3576320"/>
            <a:ext cx="15612824" cy="4226560"/>
          </a:xfrm>
        </p:spPr>
        <p:txBody>
          <a:bodyPr/>
          <a:lstStyle>
            <a:lvl1pPr marL="0" indent="0" algn="l">
              <a:lnSpc>
                <a:spcPct val="100000"/>
              </a:lnSpc>
              <a:buNone/>
              <a:defRPr lang="en-US" sz="4551" dirty="0" smtClean="0">
                <a:latin typeface="Gill Sans MT" panose="020B0502020104020203" pitchFamily="34" charset="0"/>
              </a:defRPr>
            </a:lvl1pPr>
            <a:lvl2pPr marL="773182" indent="0" algn="ctr">
              <a:buNone/>
              <a:defRPr/>
            </a:lvl2pPr>
            <a:lvl3pPr marL="1546368" indent="0" algn="ctr">
              <a:buNone/>
              <a:defRPr/>
            </a:lvl3pPr>
            <a:lvl4pPr marL="2319553" indent="0" algn="ctr">
              <a:buNone/>
              <a:defRPr/>
            </a:lvl4pPr>
            <a:lvl5pPr marL="3092733" indent="0" algn="ctr">
              <a:buNone/>
              <a:defRPr/>
            </a:lvl5pPr>
            <a:lvl6pPr marL="3865916" indent="0" algn="ctr">
              <a:buNone/>
              <a:defRPr/>
            </a:lvl6pPr>
            <a:lvl7pPr marL="4639103" indent="0" algn="ctr">
              <a:buNone/>
              <a:defRPr/>
            </a:lvl7pPr>
            <a:lvl8pPr marL="5412280" indent="0" algn="ctr">
              <a:buNone/>
              <a:defRPr/>
            </a:lvl8pPr>
            <a:lvl9pPr marL="6185465" indent="0" algn="ctr">
              <a:buNone/>
              <a:defRPr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686364"/>
            <a:ext cx="17340263" cy="722489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97" tIns="86699" rIns="173397" bIns="86699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904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1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" y="5743787"/>
            <a:ext cx="7316665" cy="2832594"/>
          </a:xfrm>
        </p:spPr>
        <p:txBody>
          <a:bodyPr anchor="ctr"/>
          <a:lstStyle>
            <a:lvl1pPr marL="780276" indent="0" algn="r">
              <a:lnSpc>
                <a:spcPct val="100000"/>
              </a:lnSpc>
              <a:spcAft>
                <a:spcPts val="853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5689" u="sng" cap="small" baseline="0"/>
            </a:lvl1pPr>
            <a:lvl2pPr marL="1271815" indent="-487672" algn="r">
              <a:lnSpc>
                <a:spcPct val="100000"/>
              </a:lnSpc>
              <a:buClr>
                <a:schemeClr val="bg1"/>
              </a:buClr>
              <a:buFont typeface="Arial" panose="020B0604020202020204" pitchFamily="34" charset="0"/>
              <a:buChar char="•"/>
              <a:defRPr sz="3982"/>
            </a:lvl2pPr>
            <a:lvl3pPr algn="r">
              <a:buClr>
                <a:schemeClr val="bg1"/>
              </a:buClr>
              <a:defRPr/>
            </a:lvl3pPr>
            <a:lvl4pPr algn="r">
              <a:buClr>
                <a:schemeClr val="bg1"/>
              </a:buClr>
              <a:defRPr/>
            </a:lvl4pPr>
            <a:lvl5pPr algn="r">
              <a:buClr>
                <a:schemeClr val="bg1"/>
              </a:buCl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_content_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" y="1177220"/>
            <a:ext cx="5486400" cy="7399162"/>
          </a:xfrm>
        </p:spPr>
        <p:txBody>
          <a:bodyPr anchor="ctr"/>
          <a:lstStyle>
            <a:lvl1pPr marL="463520" indent="0" algn="r">
              <a:lnSpc>
                <a:spcPct val="100000"/>
              </a:lnSpc>
              <a:spcAft>
                <a:spcPts val="852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5688" u="sng" cap="small" baseline="0">
                <a:latin typeface="Gill Sans MT" panose="020B0502020104020203" pitchFamily="34" charset="0"/>
              </a:defRPr>
            </a:lvl1pPr>
            <a:lvl2pPr marL="463520" indent="0" algn="r">
              <a:lnSpc>
                <a:spcPct val="100000"/>
              </a:lnSpc>
              <a:buClr>
                <a:schemeClr val="bg1"/>
              </a:buClr>
              <a:buFont typeface="Arial" panose="020B0604020202020204" pitchFamily="34" charset="0"/>
              <a:buChar char="•"/>
              <a:defRPr sz="4549">
                <a:latin typeface="Gill Sans MT" panose="020B0502020104020203" pitchFamily="34" charset="0"/>
              </a:defRPr>
            </a:lvl2pPr>
            <a:lvl3pPr marL="463520" indent="0" algn="r">
              <a:buClr>
                <a:schemeClr val="bg1"/>
              </a:buClr>
              <a:defRPr sz="3412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_content_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" y="1177220"/>
            <a:ext cx="7316665" cy="7399162"/>
          </a:xfrm>
        </p:spPr>
        <p:txBody>
          <a:bodyPr anchor="ctr"/>
          <a:lstStyle>
            <a:lvl1pPr marL="463520" indent="0" algn="r">
              <a:lnSpc>
                <a:spcPct val="100000"/>
              </a:lnSpc>
              <a:spcAft>
                <a:spcPts val="852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5688" u="sng" cap="small" baseline="0">
                <a:latin typeface="Gill Sans MT" panose="020B0502020104020203" pitchFamily="34" charset="0"/>
              </a:defRPr>
            </a:lvl1pPr>
            <a:lvl2pPr marL="463520" indent="0" algn="r">
              <a:lnSpc>
                <a:spcPct val="100000"/>
              </a:lnSpc>
              <a:buClr>
                <a:schemeClr val="bg1"/>
              </a:buClr>
              <a:buFont typeface="Arial" panose="020B0604020202020204" pitchFamily="34" charset="0"/>
              <a:buChar char="•"/>
              <a:defRPr sz="4549">
                <a:latin typeface="Gill Sans MT" panose="020B0502020104020203" pitchFamily="34" charset="0"/>
              </a:defRPr>
            </a:lvl2pPr>
            <a:lvl3pPr marL="463520" indent="0" algn="r">
              <a:buClr>
                <a:schemeClr val="bg1"/>
              </a:buClr>
              <a:defRPr sz="3412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_content_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" y="1177220"/>
            <a:ext cx="9144000" cy="7399162"/>
          </a:xfrm>
        </p:spPr>
        <p:txBody>
          <a:bodyPr anchor="ctr"/>
          <a:lstStyle>
            <a:lvl1pPr marL="463520" indent="0" algn="r">
              <a:lnSpc>
                <a:spcPct val="100000"/>
              </a:lnSpc>
              <a:spcAft>
                <a:spcPts val="852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5688" u="sng" cap="small" baseline="0">
                <a:latin typeface="Gill Sans MT" panose="020B0502020104020203" pitchFamily="34" charset="0"/>
              </a:defRPr>
            </a:lvl1pPr>
            <a:lvl2pPr marL="463520" indent="0" algn="r">
              <a:lnSpc>
                <a:spcPct val="100000"/>
              </a:lnSpc>
              <a:buClr>
                <a:schemeClr val="bg1"/>
              </a:buClr>
              <a:buFont typeface="Arial" panose="020B0604020202020204" pitchFamily="34" charset="0"/>
              <a:buChar char="•"/>
              <a:defRPr sz="4549">
                <a:latin typeface="Gill Sans MT" panose="020B0502020104020203" pitchFamily="34" charset="0"/>
              </a:defRPr>
            </a:lvl2pPr>
            <a:lvl3pPr marL="463520" indent="0" algn="r">
              <a:buClr>
                <a:schemeClr val="bg1"/>
              </a:buClr>
              <a:defRPr sz="3412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_content_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1177220"/>
            <a:ext cx="10972800" cy="7399162"/>
          </a:xfrm>
        </p:spPr>
        <p:txBody>
          <a:bodyPr anchor="ctr"/>
          <a:lstStyle>
            <a:lvl1pPr marL="463520" indent="0" algn="r">
              <a:lnSpc>
                <a:spcPct val="100000"/>
              </a:lnSpc>
              <a:spcAft>
                <a:spcPts val="852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5688" u="sng" cap="small" baseline="0">
                <a:latin typeface="Gill Sans MT" panose="020B0502020104020203" pitchFamily="34" charset="0"/>
              </a:defRPr>
            </a:lvl1pPr>
            <a:lvl2pPr marL="463520" indent="0" algn="r">
              <a:lnSpc>
                <a:spcPct val="100000"/>
              </a:lnSpc>
              <a:buClr>
                <a:schemeClr val="bg1"/>
              </a:buClr>
              <a:buFont typeface="Arial" panose="020B0604020202020204" pitchFamily="34" charset="0"/>
              <a:buChar char="•"/>
              <a:defRPr sz="4549">
                <a:latin typeface="Gill Sans MT" panose="020B0502020104020203" pitchFamily="34" charset="0"/>
              </a:defRPr>
            </a:lvl2pPr>
            <a:lvl3pPr marL="463520" indent="0" algn="r">
              <a:buClr>
                <a:schemeClr val="bg1"/>
              </a:buClr>
              <a:defRPr sz="3412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_content_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1177220"/>
            <a:ext cx="12801600" cy="7399162"/>
          </a:xfrm>
        </p:spPr>
        <p:txBody>
          <a:bodyPr anchor="ctr"/>
          <a:lstStyle>
            <a:lvl1pPr marL="463520" indent="0" algn="r">
              <a:lnSpc>
                <a:spcPct val="100000"/>
              </a:lnSpc>
              <a:spcAft>
                <a:spcPts val="852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5688" u="sng" cap="small" baseline="0">
                <a:latin typeface="Gill Sans MT" panose="020B0502020104020203" pitchFamily="34" charset="0"/>
              </a:defRPr>
            </a:lvl1pPr>
            <a:lvl2pPr marL="463520" indent="0" algn="r">
              <a:lnSpc>
                <a:spcPct val="100000"/>
              </a:lnSpc>
              <a:buClr>
                <a:schemeClr val="bg1"/>
              </a:buClr>
              <a:buFont typeface="Arial" panose="020B0604020202020204" pitchFamily="34" charset="0"/>
              <a:buChar char="•"/>
              <a:defRPr sz="4549">
                <a:latin typeface="Gill Sans MT" panose="020B0502020104020203" pitchFamily="34" charset="0"/>
              </a:defRPr>
            </a:lvl2pPr>
            <a:lvl3pPr marL="463520" indent="0" algn="r">
              <a:buClr>
                <a:schemeClr val="bg1"/>
              </a:buClr>
              <a:defRPr sz="3412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nter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686365"/>
            <a:ext cx="17340263" cy="72249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85" tIns="86693" rIns="173385" bIns="86693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79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0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35831" y="1177220"/>
            <a:ext cx="15468600" cy="7399162"/>
          </a:xfrm>
        </p:spPr>
        <p:txBody>
          <a:bodyPr anchor="ctr"/>
          <a:lstStyle>
            <a:lvl1pPr marL="0" indent="0" algn="ctr">
              <a:lnSpc>
                <a:spcPct val="90000"/>
              </a:lnSpc>
              <a:spcBef>
                <a:spcPts val="0"/>
              </a:spcBef>
              <a:spcAft>
                <a:spcPts val="1199"/>
              </a:spcAft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tabLst/>
              <a:defRPr sz="5688" u="sng" cap="small" baseline="0">
                <a:latin typeface="Gill Sans MT" panose="020B0502020104020203" pitchFamily="34" charset="0"/>
              </a:defRPr>
            </a:lvl1pPr>
            <a:lvl2pPr marL="0" indent="0" algn="ctr" defTabSz="167062">
              <a:spcBef>
                <a:spcPts val="1800"/>
              </a:spcBef>
              <a:spcAft>
                <a:spcPts val="0"/>
              </a:spcAft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defRPr sz="4550">
                <a:latin typeface="Gill Sans MT" panose="020B0502020104020203" pitchFamily="34" charset="0"/>
              </a:defRPr>
            </a:lvl2pPr>
            <a:lvl3pPr marL="0" indent="0" algn="ctr">
              <a:buClr>
                <a:schemeClr val="bg1"/>
              </a:buClr>
              <a:buSzPct val="25000"/>
              <a:defRPr sz="3412">
                <a:latin typeface="Gill Sans MT" panose="020B0502020104020203" pitchFamily="34" charset="0"/>
              </a:defRPr>
            </a:lvl3pPr>
            <a:lvl4pPr algn="ct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4pPr>
            <a:lvl5pPr algn="ct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4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3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/>
          </p:cNvPicPr>
          <p:nvPr userDrawn="1"/>
        </p:nvPicPr>
        <p:blipFill>
          <a:blip r:embed="rId3">
            <a:clrChange>
              <a:clrFrom>
                <a:srgbClr val="FCFCFC"/>
              </a:clrFrom>
              <a:clrTo>
                <a:srgbClr val="FCFCFC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5911513" y="8601786"/>
            <a:ext cx="1428750" cy="1143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92143" y="519290"/>
            <a:ext cx="14955977" cy="18852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92143" y="2596444"/>
            <a:ext cx="14955977" cy="61885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92143" y="9040143"/>
            <a:ext cx="3901559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70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39BF48-6E0A-4E37-BB05-8DF70571673D}" type="datetimeFigureOut">
              <a:rPr lang="en-US" smtClean="0"/>
              <a:t>4/15/19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743962" y="9040143"/>
            <a:ext cx="5852339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0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246561" y="9040143"/>
            <a:ext cx="3901559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0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A9DC48-6C90-4ACC-914B-6AEB40FF2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454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txStyles>
    <p:titleStyle>
      <a:lvl1pPr algn="l" defTabSz="1300460" rtl="0" eaLnBrk="1" latinLnBrk="0" hangingPunct="1">
        <a:lnSpc>
          <a:spcPct val="90000"/>
        </a:lnSpc>
        <a:spcBef>
          <a:spcPct val="0"/>
        </a:spcBef>
        <a:buNone/>
        <a:defRPr sz="6258" kern="1200">
          <a:solidFill>
            <a:schemeClr val="tx1"/>
          </a:solidFill>
          <a:latin typeface="Gill Sans MT" panose="020B0502020104020203" pitchFamily="34" charset="0"/>
          <a:ea typeface="+mj-ea"/>
          <a:cs typeface="+mj-cs"/>
        </a:defRPr>
      </a:lvl1pPr>
    </p:titleStyle>
    <p:bodyStyle>
      <a:lvl1pPr marL="325115" indent="-325115" algn="l" defTabSz="1300460" rtl="0" eaLnBrk="1" latinLnBrk="0" hangingPunct="1">
        <a:lnSpc>
          <a:spcPct val="90000"/>
        </a:lnSpc>
        <a:spcBef>
          <a:spcPts val="1422"/>
        </a:spcBef>
        <a:buFont typeface="Arial" panose="020B0604020202020204" pitchFamily="34" charset="0"/>
        <a:buChar char="•"/>
        <a:defRPr sz="3982" kern="12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1pPr>
      <a:lvl2pPr marL="975345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3413" kern="12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2pPr>
      <a:lvl3pPr marL="1625575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844" kern="12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3pPr>
      <a:lvl4pPr marL="227580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4pPr>
      <a:lvl5pPr marL="292603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5pPr>
      <a:lvl6pPr marL="357626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6pPr>
      <a:lvl7pPr marL="422649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7pPr>
      <a:lvl8pPr marL="487672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8pPr>
      <a:lvl9pPr marL="552695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1pPr>
      <a:lvl2pPr marL="65023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2pPr>
      <a:lvl3pPr marL="130046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3pPr>
      <a:lvl4pPr marL="195069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4pPr>
      <a:lvl5pPr marL="260091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5pPr>
      <a:lvl6pPr marL="325114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6pPr>
      <a:lvl7pPr marL="390137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7pPr>
      <a:lvl8pPr marL="455160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8pPr>
      <a:lvl9pPr marL="520183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11513" y="8601786"/>
            <a:ext cx="1428750" cy="1143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92143" y="519290"/>
            <a:ext cx="14955977" cy="18852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92143" y="2596444"/>
            <a:ext cx="14955977" cy="61885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92143" y="9040143"/>
            <a:ext cx="3901559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70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39BF48-6E0A-4E37-BB05-8DF70571673D}" type="datetimeFigureOut">
              <a:rPr lang="en-US" smtClean="0"/>
              <a:t>4/15/19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743962" y="9040143"/>
            <a:ext cx="5852339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0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246561" y="9040143"/>
            <a:ext cx="3901559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0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A9DC48-6C90-4ACC-914B-6AEB40FF2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311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  <p:sldLayoutId id="2147483713" r:id="rId13"/>
  </p:sldLayoutIdLst>
  <p:txStyles>
    <p:titleStyle>
      <a:lvl1pPr algn="l" defTabSz="1300460" rtl="0" eaLnBrk="1" latinLnBrk="0" hangingPunct="1">
        <a:lnSpc>
          <a:spcPct val="90000"/>
        </a:lnSpc>
        <a:spcBef>
          <a:spcPct val="0"/>
        </a:spcBef>
        <a:buNone/>
        <a:defRPr sz="6258" kern="1200">
          <a:solidFill>
            <a:schemeClr val="tx1"/>
          </a:solidFill>
          <a:latin typeface="Gill Sans MT" panose="020B0502020104020203" pitchFamily="34" charset="0"/>
          <a:ea typeface="+mj-ea"/>
          <a:cs typeface="+mj-cs"/>
        </a:defRPr>
      </a:lvl1pPr>
    </p:titleStyle>
    <p:bodyStyle>
      <a:lvl1pPr marL="325115" indent="-325115" algn="l" defTabSz="1300460" rtl="0" eaLnBrk="1" latinLnBrk="0" hangingPunct="1">
        <a:lnSpc>
          <a:spcPct val="90000"/>
        </a:lnSpc>
        <a:spcBef>
          <a:spcPts val="1422"/>
        </a:spcBef>
        <a:buFont typeface="Arial" panose="020B0604020202020204" pitchFamily="34" charset="0"/>
        <a:buChar char="•"/>
        <a:defRPr sz="3982" kern="12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1pPr>
      <a:lvl2pPr marL="975345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3413" kern="12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2pPr>
      <a:lvl3pPr marL="1625575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844" kern="12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3pPr>
      <a:lvl4pPr marL="227580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4pPr>
      <a:lvl5pPr marL="292603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5pPr>
      <a:lvl6pPr marL="357626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6pPr>
      <a:lvl7pPr marL="422649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7pPr>
      <a:lvl8pPr marL="487672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8pPr>
      <a:lvl9pPr marL="552695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1pPr>
      <a:lvl2pPr marL="65023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2pPr>
      <a:lvl3pPr marL="130046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3pPr>
      <a:lvl4pPr marL="195069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4pPr>
      <a:lvl5pPr marL="260091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5pPr>
      <a:lvl6pPr marL="325114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6pPr>
      <a:lvl7pPr marL="390137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7pPr>
      <a:lvl8pPr marL="455160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8pPr>
      <a:lvl9pPr marL="520183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://www.shogun-toolbox.org/" TargetMode="Externa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hyperlink" Target="http://students.brown.edu/seeing-theory/compound-probability/index.html" TargetMode="Externa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9.tiff"/><Relationship Id="rId5" Type="http://schemas.openxmlformats.org/officeDocument/2006/relationships/image" Target="../media/image16.tiff"/><Relationship Id="rId4" Type="http://schemas.openxmlformats.org/officeDocument/2006/relationships/image" Target="../media/image14.tif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tif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6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9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shogun-toolbox.org/" TargetMode="Externa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CIS 4930/6930-002</a:t>
            </a:r>
            <a:br>
              <a:rPr lang="en-US" dirty="0"/>
            </a:br>
            <a:r>
              <a:rPr lang="en-US" dirty="0"/>
              <a:t>Data Visualization</a:t>
            </a:r>
          </a:p>
        </p:txBody>
      </p:sp>
      <p:sp>
        <p:nvSpPr>
          <p:cNvPr id="25" name="Subtitle 24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pPr>
              <a:lnSpc>
                <a:spcPct val="120000"/>
              </a:lnSpc>
              <a:spcAft>
                <a:spcPts val="1800"/>
              </a:spcAft>
            </a:pPr>
            <a:r>
              <a:rPr lang="en-US" sz="5700" u="sng" dirty="0"/>
              <a:t>Classifiers and Clustering</a:t>
            </a:r>
            <a:endParaRPr lang="en-US" sz="5700" u="sng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>
                <a:solidFill>
                  <a:schemeClr val="tx1"/>
                </a:solidFill>
              </a:rPr>
              <a:t>Paul Rosen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>
                <a:solidFill>
                  <a:schemeClr val="tx1"/>
                </a:solidFill>
              </a:rPr>
              <a:t>Assistant Professor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>
                <a:solidFill>
                  <a:schemeClr val="tx1"/>
                </a:solidFill>
              </a:rPr>
              <a:t>University of South Florida</a:t>
            </a:r>
          </a:p>
          <a:p>
            <a:pPr>
              <a:lnSpc>
                <a:spcPct val="120000"/>
              </a:lnSpc>
            </a:pPr>
            <a:endParaRPr lang="en-US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US" sz="2600" dirty="0">
                <a:solidFill>
                  <a:schemeClr val="tx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430288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Lots of options</a:t>
            </a:r>
            <a:r>
              <a:rPr lang="mr-IN" dirty="0"/>
              <a:t>…</a:t>
            </a:r>
            <a:endParaRPr lang="en-US" dirty="0"/>
          </a:p>
          <a:p>
            <a:pPr lvl="1"/>
            <a:r>
              <a:rPr lang="en-US" u="sng" dirty="0"/>
              <a:t>Binary classifiers</a:t>
            </a:r>
            <a:r>
              <a:rPr lang="en-US" dirty="0"/>
              <a:t> : </a:t>
            </a:r>
            <a:r>
              <a:rPr lang="en-US" b="1" dirty="0"/>
              <a:t>Kernel Support Vector Machine</a:t>
            </a:r>
            <a:r>
              <a:rPr lang="en-US" dirty="0"/>
              <a:t>, Linear Discriminant Analysis, </a:t>
            </a:r>
            <a:r>
              <a:rPr lang="en-US" b="1" dirty="0"/>
              <a:t>Linear Support Vector Machine</a:t>
            </a:r>
          </a:p>
          <a:p>
            <a:pPr lvl="1"/>
            <a:r>
              <a:rPr lang="en-US" u="sng" dirty="0"/>
              <a:t>Multiclass classifier</a:t>
            </a:r>
            <a:r>
              <a:rPr lang="en-US" dirty="0"/>
              <a:t> : </a:t>
            </a:r>
            <a:r>
              <a:rPr lang="en-US" b="1" dirty="0"/>
              <a:t>Gaussian Naive Bayes</a:t>
            </a:r>
            <a:r>
              <a:rPr lang="en-US" dirty="0"/>
              <a:t>, </a:t>
            </a:r>
            <a:r>
              <a:rPr lang="en-US" b="1" dirty="0"/>
              <a:t>K Nearest Neighbors</a:t>
            </a:r>
            <a:r>
              <a:rPr lang="en-US" dirty="0"/>
              <a:t>, Large Margin Nearest Neighbors, Linear Discriminant Analysis, Multi-class Error-Correcting Output Codes, Multi-class Linear Machine, Multi-class Logistic Regression, Quadratic Discriminant Analysis, </a:t>
            </a:r>
            <a:r>
              <a:rPr lang="en-US" b="1" dirty="0"/>
              <a:t>Random Forest</a:t>
            </a:r>
            <a:r>
              <a:rPr lang="en-US" dirty="0"/>
              <a:t>, Relaxed Tree, </a:t>
            </a:r>
            <a:r>
              <a:rPr lang="en-US" dirty="0" err="1"/>
              <a:t>ShareBoost</a:t>
            </a:r>
            <a:r>
              <a:rPr lang="en-US" dirty="0"/>
              <a:t>, Multi-class Support Vector Machine, Feedforward Neural Network for Classification , Gaussian Process Classifier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r>
              <a:rPr lang="en-US" dirty="0"/>
              <a:t>List from </a:t>
            </a:r>
            <a:r>
              <a:rPr lang="en-US" dirty="0">
                <a:hlinkClick r:id="rId2"/>
              </a:rPr>
              <a:t>http://www.shogun-toolbox.org/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38382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Linear Support Vector Machine (SVM)</a:t>
            </a:r>
          </a:p>
          <a:p>
            <a:pPr lvl="1"/>
            <a:r>
              <a:rPr lang="en-US" dirty="0"/>
              <a:t>Given a set of points with labels many hyperplanes could be defined to divide the sets 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75131" y="2133601"/>
            <a:ext cx="5598367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142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6768" y="2095501"/>
            <a:ext cx="5560541" cy="5486400"/>
          </a:xfrm>
          <a:prstGeom prst="rect">
            <a:avLst/>
          </a:prstGeom>
        </p:spPr>
      </p:pic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Linear Support Vector Machine (SVM)</a:t>
            </a:r>
          </a:p>
          <a:p>
            <a:pPr lvl="1"/>
            <a:r>
              <a:rPr lang="en-US" dirty="0"/>
              <a:t>Select the optimal hyperplane that maximizes the margin between classes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125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6768" y="2095501"/>
            <a:ext cx="5560541" cy="5486400"/>
          </a:xfrm>
          <a:prstGeom prst="rect">
            <a:avLst/>
          </a:prstGeom>
        </p:spPr>
      </p:pic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Linear Support Vector Machine (SVM)</a:t>
            </a:r>
          </a:p>
          <a:p>
            <a:pPr lvl="1"/>
            <a:r>
              <a:rPr lang="en-US" dirty="0"/>
              <a:t>Now testing points can be classified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5-Point Star 3"/>
          <p:cNvSpPr/>
          <p:nvPr/>
        </p:nvSpPr>
        <p:spPr>
          <a:xfrm>
            <a:off x="13851731" y="3657600"/>
            <a:ext cx="685800" cy="685800"/>
          </a:xfrm>
          <a:prstGeom prst="star5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7443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Linear Support Vector Machine (SVM)</a:t>
            </a:r>
          </a:p>
          <a:p>
            <a:pPr lvl="1"/>
            <a:r>
              <a:rPr lang="en-US" dirty="0"/>
              <a:t>Data is often not linearly separable</a:t>
            </a:r>
          </a:p>
          <a:p>
            <a:pPr lvl="1"/>
            <a:r>
              <a:rPr lang="en-US" dirty="0"/>
              <a:t>Soft margin variation enables finding a hyperplane, but some points will be misclassified in this case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70331" y="2051643"/>
            <a:ext cx="6248399" cy="5650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1113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Kernel SVM</a:t>
            </a:r>
          </a:p>
          <a:p>
            <a:pPr lvl="1"/>
            <a:r>
              <a:rPr lang="en-US" dirty="0"/>
              <a:t>Often data cannot be easily separated linearly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-1" r="51917"/>
          <a:stretch/>
        </p:blipFill>
        <p:spPr>
          <a:xfrm>
            <a:off x="7831931" y="2895600"/>
            <a:ext cx="4572000" cy="4473408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1489531" y="4267200"/>
            <a:ext cx="914400" cy="1219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3412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Kernel SVM</a:t>
            </a:r>
          </a:p>
          <a:p>
            <a:pPr lvl="1"/>
            <a:r>
              <a:rPr lang="en-US" dirty="0"/>
              <a:t>Transform the data from its original domain into a feature space using a kernel (such as a Gaussian)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1931" y="2895600"/>
            <a:ext cx="9508332" cy="4473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0477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Kernel SVM</a:t>
            </a:r>
          </a:p>
          <a:p>
            <a:pPr lvl="1"/>
            <a:r>
              <a:rPr lang="en-US" dirty="0"/>
              <a:t>Run SVM on the feature space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1931" y="2895600"/>
            <a:ext cx="9508332" cy="4473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0267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Kernel SVM</a:t>
            </a:r>
          </a:p>
          <a:p>
            <a:pPr lvl="1"/>
            <a:r>
              <a:rPr lang="en-US" dirty="0"/>
              <a:t>Test a point by converting it to feature space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1931" y="2895600"/>
            <a:ext cx="9508332" cy="4473408"/>
          </a:xfrm>
          <a:prstGeom prst="rect">
            <a:avLst/>
          </a:prstGeom>
        </p:spPr>
      </p:pic>
      <p:sp>
        <p:nvSpPr>
          <p:cNvPr id="6" name="5-Point Star 5"/>
          <p:cNvSpPr/>
          <p:nvPr/>
        </p:nvSpPr>
        <p:spPr>
          <a:xfrm>
            <a:off x="9355931" y="4953000"/>
            <a:ext cx="457200" cy="457200"/>
          </a:xfrm>
          <a:prstGeom prst="star5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5-Point Star 6"/>
          <p:cNvSpPr/>
          <p:nvPr/>
        </p:nvSpPr>
        <p:spPr>
          <a:xfrm>
            <a:off x="14461331" y="4724400"/>
            <a:ext cx="457200" cy="457200"/>
          </a:xfrm>
          <a:prstGeom prst="star5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4580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Kernel SVM</a:t>
            </a:r>
          </a:p>
          <a:p>
            <a:pPr lvl="1"/>
            <a:r>
              <a:rPr lang="en-US" dirty="0"/>
              <a:t>Wide variety of kernels available</a:t>
            </a:r>
          </a:p>
          <a:p>
            <a:pPr lvl="2"/>
            <a:r>
              <a:rPr lang="en-US" dirty="0"/>
              <a:t>Gaussian, Fisher, Graph, RBF, Polynomial, </a:t>
            </a:r>
          </a:p>
          <a:p>
            <a:pPr lvl="1"/>
            <a:r>
              <a:rPr lang="en-US" dirty="0"/>
              <a:t>Which to use on your data?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1931" y="2895600"/>
            <a:ext cx="9508332" cy="4473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649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3851AEA-C752-6A4B-B2DC-B2D9FCC58FA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Classifiers &amp; Clustering</a:t>
            </a:r>
          </a:p>
          <a:p>
            <a:endParaRPr lang="en-US" dirty="0"/>
          </a:p>
          <a:p>
            <a:pPr lvl="1"/>
            <a:r>
              <a:rPr lang="en-US" dirty="0"/>
              <a:t>Goal: to produce a </a:t>
            </a:r>
            <a:r>
              <a:rPr lang="en-US" i="1" u="sng" dirty="0"/>
              <a:t>new categorical data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on a set of data points</a:t>
            </a:r>
          </a:p>
          <a:p>
            <a:pPr lvl="1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46F620-081E-5D44-93D9-9CFB92D9C2CF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7814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K nearest neighbors classifier</a:t>
            </a:r>
          </a:p>
          <a:p>
            <a:pPr lvl="1"/>
            <a:r>
              <a:rPr lang="en-US" dirty="0" err="1"/>
              <a:t>Multiclassifier</a:t>
            </a:r>
            <a:r>
              <a:rPr lang="en-US" dirty="0"/>
              <a:t> based upon proximity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75131" y="1905000"/>
            <a:ext cx="6051550" cy="5557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5534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/>
              <p:cNvSpPr>
                <a:spLocks noGrp="1"/>
              </p:cNvSpPr>
              <p:nvPr>
                <p:ph sz="half" idx="1"/>
              </p:nvPr>
            </p:nvSpPr>
            <p:spPr/>
            <p:txBody>
              <a:bodyPr/>
              <a:lstStyle/>
              <a:p>
                <a:r>
                  <a:rPr lang="en-US" dirty="0"/>
                  <a:t>K nearest neighbors classifier</a:t>
                </a:r>
              </a:p>
              <a:p>
                <a:pPr lvl="1"/>
                <a:r>
                  <a:rPr lang="en-US" dirty="0"/>
                  <a:t>Finding the closest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charset="0"/>
                      </a:rPr>
                      <m:t>𝑘</m:t>
                    </m:r>
                  </m:oMath>
                </a14:m>
                <a:r>
                  <a:rPr lang="en-US" dirty="0"/>
                  <a:t> training points</a:t>
                </a:r>
              </a:p>
            </p:txBody>
          </p:sp>
        </mc:Choice>
        <mc:Fallback xmlns="">
          <p:sp>
            <p:nvSpPr>
              <p:cNvPr id="2" name="Content 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 rotWithShape="0">
                <a:blip r:embed="rId2"/>
                <a:stretch>
                  <a:fillRect r="-4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Content Placeholder 4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75131" y="1905000"/>
            <a:ext cx="6051550" cy="5557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032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K nearest neighbors classifier</a:t>
            </a:r>
          </a:p>
          <a:p>
            <a:pPr lvl="1"/>
            <a:r>
              <a:rPr lang="en-US" dirty="0"/>
              <a:t>those points vote on the class of the testing point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75131" y="1905000"/>
            <a:ext cx="6051550" cy="5557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558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/>
              <p:cNvSpPr>
                <a:spLocks noGrp="1"/>
              </p:cNvSpPr>
              <p:nvPr>
                <p:ph sz="half" idx="1"/>
              </p:nvPr>
            </p:nvSpPr>
            <p:spPr/>
            <p:txBody>
              <a:bodyPr/>
              <a:lstStyle/>
              <a:p>
                <a:r>
                  <a:rPr lang="en-US" dirty="0"/>
                  <a:t>K nearest neighbors classifier</a:t>
                </a:r>
              </a:p>
              <a:p>
                <a:pPr lvl="1"/>
                <a:r>
                  <a:rPr lang="en-US" dirty="0"/>
                  <a:t>Problem: selecting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charset="0"/>
                      </a:rPr>
                      <m:t>𝑘</m:t>
                    </m:r>
                  </m:oMath>
                </a14:m>
                <a:r>
                  <a:rPr lang="en-US" dirty="0"/>
                  <a:t> is hard</a:t>
                </a:r>
              </a:p>
            </p:txBody>
          </p:sp>
        </mc:Choice>
        <mc:Fallback xmlns="">
          <p:sp>
            <p:nvSpPr>
              <p:cNvPr id="2" name="Content 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 rotWithShape="0">
                <a:blip r:embed="rId2"/>
                <a:stretch>
                  <a:fillRect r="-28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Content Placeholder 4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70331" y="1867016"/>
            <a:ext cx="6654800" cy="6019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92900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(Gaussian) Naive Bayes</a:t>
            </a:r>
          </a:p>
          <a:p>
            <a:pPr lvl="1"/>
            <a:r>
              <a:rPr lang="en-US" dirty="0"/>
              <a:t>Naïve Bayes uses conditional probability to classify a test point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Output is not a decision, but a </a:t>
            </a:r>
            <a:r>
              <a:rPr lang="en-US" i="1" dirty="0"/>
              <a:t>probability for a decision</a:t>
            </a:r>
          </a:p>
          <a:p>
            <a:pPr lvl="1"/>
            <a:endParaRPr lang="en-US" dirty="0"/>
          </a:p>
          <a:p>
            <a:pPr marL="293688" lvl="3" indent="-271463"/>
            <a:r>
              <a:rPr lang="en-US" dirty="0"/>
              <a:t>To remind yourself about conditional probability, see: </a:t>
            </a:r>
            <a:r>
              <a:rPr lang="en-US" dirty="0">
                <a:hlinkClick r:id="rId2"/>
              </a:rPr>
              <a:t>http://students.brown.edu/seeing-theory/compound-probability/index.html</a:t>
            </a:r>
            <a:r>
              <a:rPr lang="en-US" dirty="0"/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41731" y="3124200"/>
            <a:ext cx="6324600" cy="3626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5099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(Gaussian) Naive Bayes</a:t>
            </a:r>
          </a:p>
          <a:p>
            <a:pPr lvl="1"/>
            <a:r>
              <a:rPr lang="en-US" dirty="0"/>
              <a:t>For categorical data Naïve Bayes can be used directly by counting how frequently events occur together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41731" y="3124200"/>
            <a:ext cx="6324600" cy="3626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9982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Gaussian Naive Bayes</a:t>
            </a:r>
          </a:p>
          <a:p>
            <a:pPr lvl="1"/>
            <a:r>
              <a:rPr lang="en-US" dirty="0"/>
              <a:t>For numeric data Gaussian Naïve Bayes determines the probability by assuming a Gaussian distribution for the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41731" y="4343400"/>
            <a:ext cx="6618726" cy="1092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15986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Decision Tree and Random Forest</a:t>
            </a:r>
          </a:p>
          <a:p>
            <a:pPr lvl="1"/>
            <a:r>
              <a:rPr lang="en-US" dirty="0"/>
              <a:t>Each level of a decision tree makes an observation about the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70331" y="1676400"/>
            <a:ext cx="6553200" cy="6189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1819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Decision Tree and Random Forest</a:t>
            </a:r>
          </a:p>
          <a:p>
            <a:pPr lvl="1"/>
            <a:r>
              <a:rPr lang="en-US" dirty="0"/>
              <a:t>Following the tree to a leaf provides a class and probability for that class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70331" y="1676400"/>
            <a:ext cx="6553200" cy="6189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98401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Decision Tree and Random Forest</a:t>
            </a:r>
          </a:p>
          <a:p>
            <a:pPr lvl="1"/>
            <a:r>
              <a:rPr lang="en-US" dirty="0"/>
              <a:t>Random forest uses multiple decision trees to vote on a classification testing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1250" r="2500"/>
          <a:stretch/>
        </p:blipFill>
        <p:spPr>
          <a:xfrm>
            <a:off x="9889331" y="2743200"/>
            <a:ext cx="6649719" cy="5181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2524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Classifiers</a:t>
            </a:r>
          </a:p>
          <a:p>
            <a:endParaRPr lang="en-US" dirty="0"/>
          </a:p>
          <a:p>
            <a:pPr lvl="1"/>
            <a:r>
              <a:rPr lang="en-US" dirty="0"/>
              <a:t>Given a set of </a:t>
            </a:r>
            <a:r>
              <a:rPr lang="en-US" i="1" dirty="0"/>
              <a:t>training </a:t>
            </a:r>
            <a:r>
              <a:rPr lang="en-US" dirty="0"/>
              <a:t>points, divide the domain to label </a:t>
            </a:r>
            <a:r>
              <a:rPr lang="en-US" i="1" dirty="0"/>
              <a:t>testing</a:t>
            </a:r>
            <a:r>
              <a:rPr lang="en-US" dirty="0"/>
              <a:t> points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7306153" y="6168390"/>
            <a:ext cx="381000" cy="3810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447724" y="6015990"/>
            <a:ext cx="381000" cy="381000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8638224" y="8138232"/>
            <a:ext cx="381000" cy="3810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229953" y="7560981"/>
            <a:ext cx="381000" cy="3810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7915753" y="6777990"/>
            <a:ext cx="381000" cy="3810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6832284" y="6945630"/>
            <a:ext cx="381000" cy="3810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7914324" y="8260152"/>
            <a:ext cx="381000" cy="3810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9363553" y="6511290"/>
            <a:ext cx="381000" cy="381000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8525353" y="7387590"/>
            <a:ext cx="381000" cy="3810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10534175" y="7300032"/>
            <a:ext cx="381000" cy="381000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9811704" y="5939790"/>
            <a:ext cx="381000" cy="381000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9810275" y="7421952"/>
            <a:ext cx="381000" cy="381000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10421304" y="6549390"/>
            <a:ext cx="381000" cy="381000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55771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2269332" y="457200"/>
            <a:ext cx="12801600" cy="1828801"/>
          </a:xfrm>
        </p:spPr>
        <p:txBody>
          <a:bodyPr>
            <a:normAutofit/>
          </a:bodyPr>
          <a:lstStyle/>
          <a:p>
            <a:r>
              <a:rPr lang="en-US" dirty="0"/>
              <a:t>So</a:t>
            </a:r>
            <a:r>
              <a:rPr lang="mr-IN" dirty="0"/>
              <a:t>…</a:t>
            </a:r>
            <a:r>
              <a:rPr lang="en-US" dirty="0"/>
              <a:t> When/How can we use these in our visualizations?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6531" y="6207692"/>
            <a:ext cx="3048000" cy="275625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7175" y="2743200"/>
            <a:ext cx="5469732" cy="257335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6607" y="4222031"/>
            <a:ext cx="4451350" cy="408762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21975" y="6109018"/>
            <a:ext cx="4177188" cy="239492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6"/>
          <a:srcRect l="1250" r="2500"/>
          <a:stretch/>
        </p:blipFill>
        <p:spPr>
          <a:xfrm>
            <a:off x="1507331" y="2743200"/>
            <a:ext cx="3962400" cy="3087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89878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Regression</a:t>
            </a:r>
          </a:p>
          <a:p>
            <a:pPr lvl="1"/>
            <a:r>
              <a:rPr lang="en-US" dirty="0"/>
              <a:t>Many of the same tools used for classification can be used for regression analysis (finding the relationship between variables). </a:t>
            </a:r>
          </a:p>
          <a:p>
            <a:pPr lvl="1"/>
            <a:r>
              <a:rPr lang="en-US" dirty="0"/>
              <a:t>Examples: Kernel Ridge Regression, Linear Ridge Regression, Multiple Kernel Learning, Random Forest, Support Vector Regression, Feedforward Neural Networks for Regression, Gaussian Process Regression</a:t>
            </a:r>
          </a:p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88193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Finding Clusters in Data</a:t>
            </a:r>
          </a:p>
          <a:p>
            <a:pPr lvl="1"/>
            <a:r>
              <a:rPr lang="en-US" dirty="0"/>
              <a:t>Gaussian Mixture Models, Hierarchical Clustering, K-means Clustering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91607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Finding Clusters in Data</a:t>
            </a:r>
          </a:p>
          <a:p>
            <a:pPr lvl="1"/>
            <a:r>
              <a:rPr lang="en-US" dirty="0"/>
              <a:t>Gaussian Mixture Models, </a:t>
            </a:r>
            <a:r>
              <a:rPr lang="en-US" b="1" dirty="0"/>
              <a:t>Hierarchical Clustering</a:t>
            </a:r>
            <a:r>
              <a:rPr lang="en-US" dirty="0"/>
              <a:t>, </a:t>
            </a:r>
            <a:r>
              <a:rPr lang="en-US" b="1" dirty="0"/>
              <a:t>K-means Clustering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88603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46731" y="2064377"/>
            <a:ext cx="3416300" cy="2857500"/>
          </a:xfrm>
          <a:prstGeom prst="rect">
            <a:avLst/>
          </a:prstGeom>
        </p:spPr>
      </p:pic>
      <p:sp>
        <p:nvSpPr>
          <p:cNvPr id="24" name="Rectangle 23"/>
          <p:cNvSpPr/>
          <p:nvPr/>
        </p:nvSpPr>
        <p:spPr>
          <a:xfrm>
            <a:off x="12440602" y="1911977"/>
            <a:ext cx="2858929" cy="25146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algn="ctr"/>
            <a:r>
              <a:rPr lang="en-US" dirty="0"/>
              <a:t>Hierarchical Clustering</a:t>
            </a:r>
          </a:p>
          <a:p>
            <a:pPr lvl="1" algn="ctr"/>
            <a:endParaRPr lang="en-US" dirty="0"/>
          </a:p>
          <a:p>
            <a:pPr lvl="1" algn="ctr"/>
            <a:r>
              <a:rPr lang="en-US" dirty="0"/>
              <a:t>Finds a series of clustering events and represents them in a </a:t>
            </a:r>
            <a:r>
              <a:rPr lang="en-US" dirty="0" err="1"/>
              <a:t>dendogram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07081" y="5684818"/>
            <a:ext cx="2895600" cy="2781300"/>
          </a:xfrm>
          <a:prstGeom prst="rect">
            <a:avLst/>
          </a:prstGeom>
        </p:spPr>
      </p:pic>
      <p:sp>
        <p:nvSpPr>
          <p:cNvPr id="7" name="Diamond 6"/>
          <p:cNvSpPr/>
          <p:nvPr/>
        </p:nvSpPr>
        <p:spPr>
          <a:xfrm>
            <a:off x="12784931" y="404557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Diamond 7"/>
          <p:cNvSpPr/>
          <p:nvPr/>
        </p:nvSpPr>
        <p:spPr>
          <a:xfrm>
            <a:off x="13013531" y="386269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Diamond 8"/>
          <p:cNvSpPr/>
          <p:nvPr/>
        </p:nvSpPr>
        <p:spPr>
          <a:xfrm>
            <a:off x="13699331" y="312736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iamond 9"/>
          <p:cNvSpPr/>
          <p:nvPr/>
        </p:nvSpPr>
        <p:spPr>
          <a:xfrm>
            <a:off x="13699331" y="294448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Diamond 10"/>
          <p:cNvSpPr/>
          <p:nvPr/>
        </p:nvSpPr>
        <p:spPr>
          <a:xfrm>
            <a:off x="14156531" y="294829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Diamond 11"/>
          <p:cNvSpPr/>
          <p:nvPr/>
        </p:nvSpPr>
        <p:spPr>
          <a:xfrm>
            <a:off x="14583251" y="259777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13394531" y="2780657"/>
            <a:ext cx="1219200" cy="685799"/>
          </a:xfrm>
          <a:prstGeom prst="ellipse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13568855" y="2897323"/>
            <a:ext cx="578069" cy="462454"/>
          </a:xfrm>
          <a:prstGeom prst="ellipse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13306096" y="2350785"/>
            <a:ext cx="1870841" cy="1303282"/>
          </a:xfrm>
          <a:prstGeom prst="ellipse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12696497" y="3807913"/>
            <a:ext cx="882869" cy="462454"/>
          </a:xfrm>
          <a:prstGeom prst="ellipse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 rot="19837335">
            <a:off x="12335434" y="2385231"/>
            <a:ext cx="3053502" cy="1809408"/>
          </a:xfrm>
          <a:prstGeom prst="ellipse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12916873" y="3954137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3137931" y="3769471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4738731" y="2522287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4288007" y="2870496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3842829" y="3037609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3824394" y="2869261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565044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algn="ctr"/>
            <a:r>
              <a:rPr lang="en-US" dirty="0"/>
              <a:t>Hierarchical Clustering</a:t>
            </a:r>
          </a:p>
          <a:p>
            <a:pPr lvl="1" algn="ctr"/>
            <a:endParaRPr lang="en-US" dirty="0"/>
          </a:p>
          <a:p>
            <a:pPr lvl="1" algn="ctr"/>
            <a:r>
              <a:rPr lang="en-US" dirty="0"/>
              <a:t>Given a pairwise distance matrix</a:t>
            </a:r>
          </a:p>
          <a:p>
            <a:pPr lvl="1" algn="ctr"/>
            <a:endParaRPr lang="en-US" dirty="0"/>
          </a:p>
          <a:p>
            <a:pPr lvl="1" algn="ctr"/>
            <a:r>
              <a:rPr lang="en-US" dirty="0"/>
              <a:t>Sort the pairwise distances from smallest to largest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46731" y="2064377"/>
            <a:ext cx="3416300" cy="28575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2440602" y="1911977"/>
            <a:ext cx="2858929" cy="25146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07081" y="5684818"/>
            <a:ext cx="2895600" cy="2781300"/>
          </a:xfrm>
          <a:prstGeom prst="rect">
            <a:avLst/>
          </a:prstGeom>
        </p:spPr>
      </p:pic>
      <p:sp>
        <p:nvSpPr>
          <p:cNvPr id="10" name="Diamond 9"/>
          <p:cNvSpPr/>
          <p:nvPr/>
        </p:nvSpPr>
        <p:spPr>
          <a:xfrm>
            <a:off x="12784931" y="404557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Diamond 10"/>
          <p:cNvSpPr/>
          <p:nvPr/>
        </p:nvSpPr>
        <p:spPr>
          <a:xfrm>
            <a:off x="13013531" y="386269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Diamond 11"/>
          <p:cNvSpPr/>
          <p:nvPr/>
        </p:nvSpPr>
        <p:spPr>
          <a:xfrm>
            <a:off x="13699331" y="312736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iamond 12"/>
          <p:cNvSpPr/>
          <p:nvPr/>
        </p:nvSpPr>
        <p:spPr>
          <a:xfrm>
            <a:off x="13699331" y="294448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Diamond 13"/>
          <p:cNvSpPr/>
          <p:nvPr/>
        </p:nvSpPr>
        <p:spPr>
          <a:xfrm>
            <a:off x="14156531" y="294829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Diamond 14"/>
          <p:cNvSpPr/>
          <p:nvPr/>
        </p:nvSpPr>
        <p:spPr>
          <a:xfrm>
            <a:off x="14583251" y="259777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12916873" y="3954137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3137931" y="3769471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4738731" y="2522287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4288007" y="2870496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3842829" y="3037609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3824394" y="2869261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154099386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algn="ctr"/>
            <a:r>
              <a:rPr lang="en-US" dirty="0"/>
              <a:t>Hierarchical Clustering</a:t>
            </a:r>
          </a:p>
          <a:p>
            <a:pPr lvl="1" algn="ctr"/>
            <a:endParaRPr lang="en-US" dirty="0"/>
          </a:p>
          <a:p>
            <a:pPr lvl="1" algn="ctr"/>
            <a:r>
              <a:rPr lang="en-US" dirty="0"/>
              <a:t>Start with each point as its own cluster</a:t>
            </a:r>
          </a:p>
          <a:p>
            <a:pPr lvl="1" algn="ctr"/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46731" y="2064377"/>
            <a:ext cx="3416300" cy="2857500"/>
          </a:xfrm>
          <a:prstGeom prst="rect">
            <a:avLst/>
          </a:prstGeom>
        </p:spPr>
      </p:pic>
      <p:sp>
        <p:nvSpPr>
          <p:cNvPr id="28" name="Rectangle 27"/>
          <p:cNvSpPr/>
          <p:nvPr/>
        </p:nvSpPr>
        <p:spPr>
          <a:xfrm>
            <a:off x="12440602" y="1911977"/>
            <a:ext cx="2858929" cy="25146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07081" y="5684818"/>
            <a:ext cx="2895600" cy="2781300"/>
          </a:xfrm>
          <a:prstGeom prst="rect">
            <a:avLst/>
          </a:prstGeom>
        </p:spPr>
      </p:pic>
      <p:sp>
        <p:nvSpPr>
          <p:cNvPr id="30" name="Diamond 29"/>
          <p:cNvSpPr/>
          <p:nvPr/>
        </p:nvSpPr>
        <p:spPr>
          <a:xfrm>
            <a:off x="12784931" y="404557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Diamond 30"/>
          <p:cNvSpPr/>
          <p:nvPr/>
        </p:nvSpPr>
        <p:spPr>
          <a:xfrm>
            <a:off x="13013531" y="386269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Diamond 31"/>
          <p:cNvSpPr/>
          <p:nvPr/>
        </p:nvSpPr>
        <p:spPr>
          <a:xfrm>
            <a:off x="13699331" y="312736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Diamond 32"/>
          <p:cNvSpPr/>
          <p:nvPr/>
        </p:nvSpPr>
        <p:spPr>
          <a:xfrm>
            <a:off x="13699331" y="294448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Diamond 33"/>
          <p:cNvSpPr/>
          <p:nvPr/>
        </p:nvSpPr>
        <p:spPr>
          <a:xfrm>
            <a:off x="14156531" y="294829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Diamond 34"/>
          <p:cNvSpPr/>
          <p:nvPr/>
        </p:nvSpPr>
        <p:spPr>
          <a:xfrm>
            <a:off x="14583251" y="259777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12916873" y="3954137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3137931" y="3769471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4738731" y="2522287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4288007" y="2870496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13842829" y="3037609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3824394" y="2869261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3" name="Rectangle 2"/>
          <p:cNvSpPr/>
          <p:nvPr/>
        </p:nvSpPr>
        <p:spPr>
          <a:xfrm>
            <a:off x="12762071" y="5388141"/>
            <a:ext cx="2057400" cy="2743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5577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algn="ctr"/>
            <a:r>
              <a:rPr lang="en-US" dirty="0"/>
              <a:t>Hierarchical Clustering</a:t>
            </a:r>
          </a:p>
          <a:p>
            <a:pPr lvl="1" algn="ctr"/>
            <a:endParaRPr lang="en-US" dirty="0"/>
          </a:p>
          <a:p>
            <a:pPr lvl="1" algn="ctr"/>
            <a:r>
              <a:rPr lang="en-US" dirty="0"/>
              <a:t>Step through sorted distances joining clusters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46731" y="2064377"/>
            <a:ext cx="3416300" cy="28575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2440602" y="1911977"/>
            <a:ext cx="2858929" cy="25146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07081" y="5684818"/>
            <a:ext cx="2895600" cy="2781300"/>
          </a:xfrm>
          <a:prstGeom prst="rect">
            <a:avLst/>
          </a:prstGeom>
        </p:spPr>
      </p:pic>
      <p:sp>
        <p:nvSpPr>
          <p:cNvPr id="10" name="Diamond 9"/>
          <p:cNvSpPr/>
          <p:nvPr/>
        </p:nvSpPr>
        <p:spPr>
          <a:xfrm>
            <a:off x="12784931" y="404557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Diamond 10"/>
          <p:cNvSpPr/>
          <p:nvPr/>
        </p:nvSpPr>
        <p:spPr>
          <a:xfrm>
            <a:off x="13013531" y="386269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Diamond 11"/>
          <p:cNvSpPr/>
          <p:nvPr/>
        </p:nvSpPr>
        <p:spPr>
          <a:xfrm>
            <a:off x="13699331" y="312736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iamond 12"/>
          <p:cNvSpPr/>
          <p:nvPr/>
        </p:nvSpPr>
        <p:spPr>
          <a:xfrm>
            <a:off x="13699331" y="294448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Diamond 13"/>
          <p:cNvSpPr/>
          <p:nvPr/>
        </p:nvSpPr>
        <p:spPr>
          <a:xfrm>
            <a:off x="14156531" y="294829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Diamond 14"/>
          <p:cNvSpPr/>
          <p:nvPr/>
        </p:nvSpPr>
        <p:spPr>
          <a:xfrm>
            <a:off x="14583251" y="259777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13568855" y="2897323"/>
            <a:ext cx="578069" cy="462454"/>
          </a:xfrm>
          <a:prstGeom prst="ellipse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12916873" y="3954137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3137931" y="3769471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4738731" y="2522287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4288007" y="2870496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3842829" y="3037609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3824394" y="2869261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27" name="Rectangle 26"/>
          <p:cNvSpPr/>
          <p:nvPr/>
        </p:nvSpPr>
        <p:spPr>
          <a:xfrm>
            <a:off x="13306095" y="5388141"/>
            <a:ext cx="1513375" cy="2743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12802836" y="5486400"/>
            <a:ext cx="1513375" cy="22401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08396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algn="ctr"/>
            <a:r>
              <a:rPr lang="en-US" dirty="0"/>
              <a:t>Hierarchical Clustering</a:t>
            </a:r>
          </a:p>
          <a:p>
            <a:pPr lvl="1" algn="ctr"/>
            <a:endParaRPr lang="en-US" dirty="0"/>
          </a:p>
          <a:p>
            <a:pPr lvl="1" algn="ctr"/>
            <a:r>
              <a:rPr lang="en-US" dirty="0"/>
              <a:t>Step through sorted distances joining clusters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46731" y="2064377"/>
            <a:ext cx="3416300" cy="28575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2440602" y="1911977"/>
            <a:ext cx="2858929" cy="25146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07081" y="5684818"/>
            <a:ext cx="2895600" cy="2781300"/>
          </a:xfrm>
          <a:prstGeom prst="rect">
            <a:avLst/>
          </a:prstGeom>
        </p:spPr>
      </p:pic>
      <p:sp>
        <p:nvSpPr>
          <p:cNvPr id="10" name="Diamond 9"/>
          <p:cNvSpPr/>
          <p:nvPr/>
        </p:nvSpPr>
        <p:spPr>
          <a:xfrm>
            <a:off x="12784931" y="404557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Diamond 10"/>
          <p:cNvSpPr/>
          <p:nvPr/>
        </p:nvSpPr>
        <p:spPr>
          <a:xfrm>
            <a:off x="13013531" y="386269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Diamond 11"/>
          <p:cNvSpPr/>
          <p:nvPr/>
        </p:nvSpPr>
        <p:spPr>
          <a:xfrm>
            <a:off x="13699331" y="312736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iamond 12"/>
          <p:cNvSpPr/>
          <p:nvPr/>
        </p:nvSpPr>
        <p:spPr>
          <a:xfrm>
            <a:off x="13699331" y="294448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Diamond 13"/>
          <p:cNvSpPr/>
          <p:nvPr/>
        </p:nvSpPr>
        <p:spPr>
          <a:xfrm>
            <a:off x="14156531" y="294829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Diamond 14"/>
          <p:cNvSpPr/>
          <p:nvPr/>
        </p:nvSpPr>
        <p:spPr>
          <a:xfrm>
            <a:off x="14583251" y="259777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13568855" y="2897323"/>
            <a:ext cx="578069" cy="462454"/>
          </a:xfrm>
          <a:prstGeom prst="ellipse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12696497" y="3807913"/>
            <a:ext cx="882869" cy="462454"/>
          </a:xfrm>
          <a:prstGeom prst="ellipse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12916873" y="3954137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3137931" y="3769471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4738731" y="2522287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4288007" y="2870496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3842829" y="3037609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3824394" y="2869261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27" name="Rectangle 26"/>
          <p:cNvSpPr/>
          <p:nvPr/>
        </p:nvSpPr>
        <p:spPr>
          <a:xfrm>
            <a:off x="13306096" y="5590211"/>
            <a:ext cx="981911" cy="25411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12802836" y="5641894"/>
            <a:ext cx="1513375" cy="20846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13242425" y="5843896"/>
            <a:ext cx="1513375" cy="1699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3177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algn="ctr"/>
            <a:r>
              <a:rPr lang="en-US" dirty="0"/>
              <a:t>Hierarchical Clustering</a:t>
            </a:r>
          </a:p>
          <a:p>
            <a:pPr lvl="1" algn="ctr"/>
            <a:endParaRPr lang="en-US" dirty="0"/>
          </a:p>
          <a:p>
            <a:pPr lvl="1" algn="ctr"/>
            <a:r>
              <a:rPr lang="en-US" dirty="0"/>
              <a:t>Step through sorted distances joining clusters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46731" y="2064377"/>
            <a:ext cx="3416300" cy="28575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2440602" y="1911977"/>
            <a:ext cx="2858929" cy="25146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07081" y="5684818"/>
            <a:ext cx="2895600" cy="2781300"/>
          </a:xfrm>
          <a:prstGeom prst="rect">
            <a:avLst/>
          </a:prstGeom>
        </p:spPr>
      </p:pic>
      <p:sp>
        <p:nvSpPr>
          <p:cNvPr id="10" name="Diamond 9"/>
          <p:cNvSpPr/>
          <p:nvPr/>
        </p:nvSpPr>
        <p:spPr>
          <a:xfrm>
            <a:off x="12784931" y="404557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Diamond 10"/>
          <p:cNvSpPr/>
          <p:nvPr/>
        </p:nvSpPr>
        <p:spPr>
          <a:xfrm>
            <a:off x="13013531" y="386269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Diamond 11"/>
          <p:cNvSpPr/>
          <p:nvPr/>
        </p:nvSpPr>
        <p:spPr>
          <a:xfrm>
            <a:off x="13699331" y="312736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iamond 12"/>
          <p:cNvSpPr/>
          <p:nvPr/>
        </p:nvSpPr>
        <p:spPr>
          <a:xfrm>
            <a:off x="13699331" y="294448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Diamond 13"/>
          <p:cNvSpPr/>
          <p:nvPr/>
        </p:nvSpPr>
        <p:spPr>
          <a:xfrm>
            <a:off x="14156531" y="294829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Diamond 14"/>
          <p:cNvSpPr/>
          <p:nvPr/>
        </p:nvSpPr>
        <p:spPr>
          <a:xfrm>
            <a:off x="14583251" y="259777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13394531" y="2780657"/>
            <a:ext cx="1219200" cy="685799"/>
          </a:xfrm>
          <a:prstGeom prst="ellipse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13568855" y="2897323"/>
            <a:ext cx="578069" cy="462454"/>
          </a:xfrm>
          <a:prstGeom prst="ellipse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12696497" y="3807913"/>
            <a:ext cx="882869" cy="462454"/>
          </a:xfrm>
          <a:prstGeom prst="ellipse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12916873" y="3954137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3137931" y="3769471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4738731" y="2522287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4288007" y="2870496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3842829" y="3037609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3824394" y="2869261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27" name="Rectangle 26"/>
          <p:cNvSpPr/>
          <p:nvPr/>
        </p:nvSpPr>
        <p:spPr>
          <a:xfrm>
            <a:off x="13699331" y="5388141"/>
            <a:ext cx="457199" cy="27350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12802836" y="5486400"/>
            <a:ext cx="896495" cy="1828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13733110" y="5943599"/>
            <a:ext cx="896495" cy="16157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3591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Classifiers</a:t>
            </a:r>
          </a:p>
          <a:p>
            <a:endParaRPr lang="en-US" dirty="0"/>
          </a:p>
          <a:p>
            <a:pPr lvl="1"/>
            <a:r>
              <a:rPr lang="en-US" dirty="0"/>
              <a:t>Given a set of </a:t>
            </a:r>
            <a:r>
              <a:rPr lang="en-US" i="1" dirty="0"/>
              <a:t>training </a:t>
            </a:r>
            <a:r>
              <a:rPr lang="en-US" dirty="0"/>
              <a:t>points, divide the domain to label </a:t>
            </a:r>
            <a:r>
              <a:rPr lang="en-US" i="1" dirty="0"/>
              <a:t>testing</a:t>
            </a:r>
            <a:r>
              <a:rPr lang="en-US" dirty="0"/>
              <a:t> points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7306153" y="6168390"/>
            <a:ext cx="381000" cy="3810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447724" y="6015990"/>
            <a:ext cx="381000" cy="381000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8638224" y="8138232"/>
            <a:ext cx="381000" cy="3810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229953" y="7560981"/>
            <a:ext cx="381000" cy="3810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7915753" y="6777990"/>
            <a:ext cx="381000" cy="3810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6832284" y="6945630"/>
            <a:ext cx="381000" cy="3810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7914324" y="8260152"/>
            <a:ext cx="381000" cy="3810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9363553" y="6511290"/>
            <a:ext cx="381000" cy="381000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8525353" y="7387590"/>
            <a:ext cx="381000" cy="3810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10534175" y="7300032"/>
            <a:ext cx="381000" cy="381000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9811704" y="5939790"/>
            <a:ext cx="381000" cy="381000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9810275" y="7421952"/>
            <a:ext cx="381000" cy="381000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10421304" y="6549390"/>
            <a:ext cx="381000" cy="381000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Connector 2"/>
          <p:cNvCxnSpPr/>
          <p:nvPr/>
        </p:nvCxnSpPr>
        <p:spPr>
          <a:xfrm flipH="1" flipV="1">
            <a:off x="7610953" y="5486400"/>
            <a:ext cx="2810352" cy="350520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815218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algn="ctr"/>
            <a:r>
              <a:rPr lang="en-US" dirty="0"/>
              <a:t>Hierarchical Clustering</a:t>
            </a:r>
          </a:p>
          <a:p>
            <a:pPr lvl="1" algn="ctr"/>
            <a:endParaRPr lang="en-US" dirty="0"/>
          </a:p>
          <a:p>
            <a:pPr lvl="1" algn="ctr"/>
            <a:r>
              <a:rPr lang="en-US" dirty="0"/>
              <a:t>Step through sorted distances joining clusters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46731" y="2064377"/>
            <a:ext cx="3416300" cy="28575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2440602" y="1911977"/>
            <a:ext cx="2858929" cy="25146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07081" y="5684818"/>
            <a:ext cx="2895600" cy="2781300"/>
          </a:xfrm>
          <a:prstGeom prst="rect">
            <a:avLst/>
          </a:prstGeom>
        </p:spPr>
      </p:pic>
      <p:sp>
        <p:nvSpPr>
          <p:cNvPr id="10" name="Diamond 9"/>
          <p:cNvSpPr/>
          <p:nvPr/>
        </p:nvSpPr>
        <p:spPr>
          <a:xfrm>
            <a:off x="12784931" y="404557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Diamond 10"/>
          <p:cNvSpPr/>
          <p:nvPr/>
        </p:nvSpPr>
        <p:spPr>
          <a:xfrm>
            <a:off x="13013531" y="386269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Diamond 11"/>
          <p:cNvSpPr/>
          <p:nvPr/>
        </p:nvSpPr>
        <p:spPr>
          <a:xfrm>
            <a:off x="13699331" y="312736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iamond 12"/>
          <p:cNvSpPr/>
          <p:nvPr/>
        </p:nvSpPr>
        <p:spPr>
          <a:xfrm>
            <a:off x="13699331" y="294448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Diamond 13"/>
          <p:cNvSpPr/>
          <p:nvPr/>
        </p:nvSpPr>
        <p:spPr>
          <a:xfrm>
            <a:off x="14156531" y="294829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Diamond 14"/>
          <p:cNvSpPr/>
          <p:nvPr/>
        </p:nvSpPr>
        <p:spPr>
          <a:xfrm>
            <a:off x="14583251" y="259777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13394531" y="2780657"/>
            <a:ext cx="1219200" cy="685799"/>
          </a:xfrm>
          <a:prstGeom prst="ellipse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13568855" y="2897323"/>
            <a:ext cx="578069" cy="462454"/>
          </a:xfrm>
          <a:prstGeom prst="ellipse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13306096" y="2350785"/>
            <a:ext cx="1870841" cy="1303282"/>
          </a:xfrm>
          <a:prstGeom prst="ellipse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12696497" y="3807913"/>
            <a:ext cx="882869" cy="462454"/>
          </a:xfrm>
          <a:prstGeom prst="ellipse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12916873" y="3954137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3137931" y="3769471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4738731" y="2522287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4288007" y="2870496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3842829" y="3037609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3824394" y="2869261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27" name="Rectangle 26"/>
          <p:cNvSpPr/>
          <p:nvPr/>
        </p:nvSpPr>
        <p:spPr>
          <a:xfrm>
            <a:off x="14133293" y="5430052"/>
            <a:ext cx="686177" cy="21137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12787856" y="5541844"/>
            <a:ext cx="1513375" cy="1447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42518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algn="ctr"/>
            <a:r>
              <a:rPr lang="en-US" dirty="0"/>
              <a:t>Hierarchical Clustering</a:t>
            </a:r>
          </a:p>
          <a:p>
            <a:pPr lvl="1" algn="ctr"/>
            <a:endParaRPr lang="en-US" dirty="0"/>
          </a:p>
          <a:p>
            <a:pPr lvl="1" algn="ctr"/>
            <a:r>
              <a:rPr lang="en-US" dirty="0"/>
              <a:t>Step through sorted distances joining clusters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46731" y="2064377"/>
            <a:ext cx="3416300" cy="28575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2440602" y="1911977"/>
            <a:ext cx="2858929" cy="25146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07081" y="5684818"/>
            <a:ext cx="2895600" cy="2781300"/>
          </a:xfrm>
          <a:prstGeom prst="rect">
            <a:avLst/>
          </a:prstGeom>
        </p:spPr>
      </p:pic>
      <p:sp>
        <p:nvSpPr>
          <p:cNvPr id="10" name="Diamond 9"/>
          <p:cNvSpPr/>
          <p:nvPr/>
        </p:nvSpPr>
        <p:spPr>
          <a:xfrm>
            <a:off x="12784931" y="404557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Diamond 10"/>
          <p:cNvSpPr/>
          <p:nvPr/>
        </p:nvSpPr>
        <p:spPr>
          <a:xfrm>
            <a:off x="13013531" y="386269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Diamond 11"/>
          <p:cNvSpPr/>
          <p:nvPr/>
        </p:nvSpPr>
        <p:spPr>
          <a:xfrm>
            <a:off x="13699331" y="312736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iamond 12"/>
          <p:cNvSpPr/>
          <p:nvPr/>
        </p:nvSpPr>
        <p:spPr>
          <a:xfrm>
            <a:off x="13699331" y="294448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Diamond 13"/>
          <p:cNvSpPr/>
          <p:nvPr/>
        </p:nvSpPr>
        <p:spPr>
          <a:xfrm>
            <a:off x="14156531" y="294829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Diamond 14"/>
          <p:cNvSpPr/>
          <p:nvPr/>
        </p:nvSpPr>
        <p:spPr>
          <a:xfrm>
            <a:off x="14583251" y="259777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13394531" y="2780657"/>
            <a:ext cx="1219200" cy="685799"/>
          </a:xfrm>
          <a:prstGeom prst="ellipse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13568855" y="2897323"/>
            <a:ext cx="578069" cy="462454"/>
          </a:xfrm>
          <a:prstGeom prst="ellipse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13306096" y="2350785"/>
            <a:ext cx="1870841" cy="1303282"/>
          </a:xfrm>
          <a:prstGeom prst="ellipse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12696497" y="3807913"/>
            <a:ext cx="882869" cy="462454"/>
          </a:xfrm>
          <a:prstGeom prst="ellipse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 rot="19837335">
            <a:off x="12335434" y="2385231"/>
            <a:ext cx="3053502" cy="1809408"/>
          </a:xfrm>
          <a:prstGeom prst="ellipse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12916873" y="3954137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3137931" y="3769471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4738731" y="2522287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4288007" y="2870496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3842829" y="3037609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3824394" y="2869261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186337732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Hierarchical Clustering</a:t>
            </a:r>
          </a:p>
          <a:p>
            <a:pPr lvl="1" algn="ctr"/>
            <a:endParaRPr lang="en-US" dirty="0"/>
          </a:p>
          <a:p>
            <a:pPr lvl="1" algn="ctr"/>
            <a:r>
              <a:rPr lang="en-US" dirty="0"/>
              <a:t>Advantages: ? 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46731" y="2064377"/>
            <a:ext cx="3416300" cy="28575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2440602" y="1911977"/>
            <a:ext cx="2858929" cy="25146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07081" y="5684818"/>
            <a:ext cx="2895600" cy="2781300"/>
          </a:xfrm>
          <a:prstGeom prst="rect">
            <a:avLst/>
          </a:prstGeom>
        </p:spPr>
      </p:pic>
      <p:sp>
        <p:nvSpPr>
          <p:cNvPr id="10" name="Diamond 9"/>
          <p:cNvSpPr/>
          <p:nvPr/>
        </p:nvSpPr>
        <p:spPr>
          <a:xfrm>
            <a:off x="12784931" y="404557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Diamond 10"/>
          <p:cNvSpPr/>
          <p:nvPr/>
        </p:nvSpPr>
        <p:spPr>
          <a:xfrm>
            <a:off x="13013531" y="386269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Diamond 11"/>
          <p:cNvSpPr/>
          <p:nvPr/>
        </p:nvSpPr>
        <p:spPr>
          <a:xfrm>
            <a:off x="13699331" y="312736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iamond 12"/>
          <p:cNvSpPr/>
          <p:nvPr/>
        </p:nvSpPr>
        <p:spPr>
          <a:xfrm>
            <a:off x="13699331" y="294448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Diamond 13"/>
          <p:cNvSpPr/>
          <p:nvPr/>
        </p:nvSpPr>
        <p:spPr>
          <a:xfrm>
            <a:off x="14156531" y="294829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Diamond 14"/>
          <p:cNvSpPr/>
          <p:nvPr/>
        </p:nvSpPr>
        <p:spPr>
          <a:xfrm>
            <a:off x="14583251" y="259777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13394531" y="2780657"/>
            <a:ext cx="1219200" cy="685799"/>
          </a:xfrm>
          <a:prstGeom prst="ellipse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13568855" y="2897323"/>
            <a:ext cx="578069" cy="462454"/>
          </a:xfrm>
          <a:prstGeom prst="ellipse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13306096" y="2350785"/>
            <a:ext cx="1870841" cy="1303282"/>
          </a:xfrm>
          <a:prstGeom prst="ellipse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12696497" y="3807913"/>
            <a:ext cx="882869" cy="462454"/>
          </a:xfrm>
          <a:prstGeom prst="ellipse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 rot="19837335">
            <a:off x="12335434" y="2385231"/>
            <a:ext cx="3053502" cy="1809408"/>
          </a:xfrm>
          <a:prstGeom prst="ellipse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12916873" y="3954137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3137931" y="3769471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4738731" y="2522287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4288007" y="2870496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3842829" y="3037609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3824394" y="2869261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8321411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Hierarchical Clustering</a:t>
            </a:r>
          </a:p>
          <a:p>
            <a:pPr lvl="1" algn="ctr"/>
            <a:endParaRPr lang="en-US" dirty="0"/>
          </a:p>
          <a:p>
            <a:pPr lvl="1" algn="ctr"/>
            <a:r>
              <a:rPr lang="en-US" dirty="0"/>
              <a:t>Advantages: easy to implement, works on metric space data, tells you all possible clustering events</a:t>
            </a:r>
          </a:p>
          <a:p>
            <a:pPr lvl="1" algn="ctr"/>
            <a:endParaRPr lang="en-US" dirty="0"/>
          </a:p>
          <a:p>
            <a:pPr lvl="1" algn="ctr"/>
            <a:r>
              <a:rPr lang="en-US" dirty="0"/>
              <a:t>Disadvantages:  ? 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46731" y="2064377"/>
            <a:ext cx="3416300" cy="28575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2440602" y="1911977"/>
            <a:ext cx="2858929" cy="25146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07081" y="5684818"/>
            <a:ext cx="2895600" cy="2781300"/>
          </a:xfrm>
          <a:prstGeom prst="rect">
            <a:avLst/>
          </a:prstGeom>
        </p:spPr>
      </p:pic>
      <p:sp>
        <p:nvSpPr>
          <p:cNvPr id="10" name="Diamond 9"/>
          <p:cNvSpPr/>
          <p:nvPr/>
        </p:nvSpPr>
        <p:spPr>
          <a:xfrm>
            <a:off x="12784931" y="404557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Diamond 10"/>
          <p:cNvSpPr/>
          <p:nvPr/>
        </p:nvSpPr>
        <p:spPr>
          <a:xfrm>
            <a:off x="13013531" y="386269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Diamond 11"/>
          <p:cNvSpPr/>
          <p:nvPr/>
        </p:nvSpPr>
        <p:spPr>
          <a:xfrm>
            <a:off x="13699331" y="312736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iamond 12"/>
          <p:cNvSpPr/>
          <p:nvPr/>
        </p:nvSpPr>
        <p:spPr>
          <a:xfrm>
            <a:off x="13699331" y="294448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Diamond 13"/>
          <p:cNvSpPr/>
          <p:nvPr/>
        </p:nvSpPr>
        <p:spPr>
          <a:xfrm>
            <a:off x="14156531" y="294829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Diamond 14"/>
          <p:cNvSpPr/>
          <p:nvPr/>
        </p:nvSpPr>
        <p:spPr>
          <a:xfrm>
            <a:off x="14583251" y="259777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13394531" y="2780657"/>
            <a:ext cx="1219200" cy="685799"/>
          </a:xfrm>
          <a:prstGeom prst="ellipse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13568855" y="2897323"/>
            <a:ext cx="578069" cy="462454"/>
          </a:xfrm>
          <a:prstGeom prst="ellipse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13306096" y="2350785"/>
            <a:ext cx="1870841" cy="1303282"/>
          </a:xfrm>
          <a:prstGeom prst="ellipse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12696497" y="3807913"/>
            <a:ext cx="882869" cy="462454"/>
          </a:xfrm>
          <a:prstGeom prst="ellipse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 rot="19837335">
            <a:off x="12335434" y="2385231"/>
            <a:ext cx="3053502" cy="1809408"/>
          </a:xfrm>
          <a:prstGeom prst="ellipse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12916873" y="3954137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3137931" y="3769471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4738731" y="2522287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4288007" y="2870496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3842829" y="3037609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3824394" y="2869261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99549581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/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rmAutofit/>
              </a:bodyPr>
              <a:lstStyle/>
              <a:p>
                <a:pPr algn="ctr"/>
                <a:r>
                  <a:rPr lang="en-US" dirty="0"/>
                  <a:t>Hierarchical Clustering</a:t>
                </a:r>
              </a:p>
              <a:p>
                <a:pPr lvl="1" algn="ctr"/>
                <a:endParaRPr lang="en-US" dirty="0"/>
              </a:p>
              <a:p>
                <a:pPr lvl="1" algn="ctr"/>
                <a:r>
                  <a:rPr lang="en-US" dirty="0"/>
                  <a:t>Advantages: easy to implement, works on metric space data, tells you all possible clustering events</a:t>
                </a:r>
              </a:p>
              <a:p>
                <a:pPr lvl="1" algn="ctr"/>
                <a:endParaRPr lang="en-US" dirty="0"/>
              </a:p>
              <a:p>
                <a:pPr lvl="1" algn="ctr"/>
                <a:r>
                  <a:rPr lang="en-US" dirty="0"/>
                  <a:t>Disadvantages: “How many clusters are there?”, takes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Ο</m:t>
                    </m:r>
                    <m:d>
                      <m:d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 dirty="0" smtClean="0">
                                <a:latin typeface="Cambria Math" charset="0"/>
                              </a:rPr>
                              <m:t>𝑛</m:t>
                            </m:r>
                          </m:e>
                          <m:sup>
                            <m:r>
                              <a:rPr lang="en-US" b="0" i="1" dirty="0" smtClean="0">
                                <a:latin typeface="Cambria Math" charset="0"/>
                              </a:rPr>
                              <m:t>2</m:t>
                            </m:r>
                          </m:sup>
                        </m:sSup>
                        <m:r>
                          <m:rPr>
                            <m:sty m:val="p"/>
                          </m:rPr>
                          <a:rPr lang="en-US" i="1" dirty="0" smtClean="0">
                            <a:latin typeface="Cambria Math" charset="0"/>
                          </a:rPr>
                          <m:t>log</m:t>
                        </m:r>
                        <m:d>
                          <m:dPr>
                            <m:ctrlP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 dirty="0" smtClean="0">
                                <a:latin typeface="Cambria Math" charset="0"/>
                              </a:rPr>
                              <m:t>𝑛</m:t>
                            </m:r>
                          </m:e>
                        </m:d>
                      </m:e>
                    </m:d>
                  </m:oMath>
                </a14:m>
                <a:r>
                  <a:rPr lang="en-US" dirty="0"/>
                  <a:t> to compute</a:t>
                </a:r>
              </a:p>
            </p:txBody>
          </p:sp>
        </mc:Choice>
        <mc:Fallback xmlns="">
          <p:sp>
            <p:nvSpPr>
              <p:cNvPr id="2" name="Content 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 rotWithShape="0">
                <a:blip r:embed="rId2"/>
                <a:stretch>
                  <a:fillRect r="-15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Content Placeholder 5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46731" y="2064377"/>
            <a:ext cx="3416300" cy="28575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2440602" y="1911977"/>
            <a:ext cx="2858929" cy="25146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07081" y="5684818"/>
            <a:ext cx="2895600" cy="2781300"/>
          </a:xfrm>
          <a:prstGeom prst="rect">
            <a:avLst/>
          </a:prstGeom>
        </p:spPr>
      </p:pic>
      <p:sp>
        <p:nvSpPr>
          <p:cNvPr id="10" name="Diamond 9"/>
          <p:cNvSpPr/>
          <p:nvPr/>
        </p:nvSpPr>
        <p:spPr>
          <a:xfrm>
            <a:off x="12784931" y="404557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Diamond 10"/>
          <p:cNvSpPr/>
          <p:nvPr/>
        </p:nvSpPr>
        <p:spPr>
          <a:xfrm>
            <a:off x="13013531" y="386269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Diamond 11"/>
          <p:cNvSpPr/>
          <p:nvPr/>
        </p:nvSpPr>
        <p:spPr>
          <a:xfrm>
            <a:off x="13699331" y="312736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iamond 12"/>
          <p:cNvSpPr/>
          <p:nvPr/>
        </p:nvSpPr>
        <p:spPr>
          <a:xfrm>
            <a:off x="13699331" y="294448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Diamond 13"/>
          <p:cNvSpPr/>
          <p:nvPr/>
        </p:nvSpPr>
        <p:spPr>
          <a:xfrm>
            <a:off x="14156531" y="294829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Diamond 14"/>
          <p:cNvSpPr/>
          <p:nvPr/>
        </p:nvSpPr>
        <p:spPr>
          <a:xfrm>
            <a:off x="14583251" y="2597777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13394531" y="2780657"/>
            <a:ext cx="1219200" cy="685799"/>
          </a:xfrm>
          <a:prstGeom prst="ellipse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13568855" y="2897323"/>
            <a:ext cx="578069" cy="462454"/>
          </a:xfrm>
          <a:prstGeom prst="ellipse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13306096" y="2350785"/>
            <a:ext cx="1870841" cy="1303282"/>
          </a:xfrm>
          <a:prstGeom prst="ellipse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12696497" y="3807913"/>
            <a:ext cx="882869" cy="462454"/>
          </a:xfrm>
          <a:prstGeom prst="ellipse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 rot="19837335">
            <a:off x="12335434" y="2385231"/>
            <a:ext cx="3053502" cy="1809408"/>
          </a:xfrm>
          <a:prstGeom prst="ellipse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12916873" y="3954137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3137931" y="3769471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4738731" y="2522287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4288007" y="2870496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3842829" y="3037609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3824394" y="2869261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136407512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K-means Clustering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Hierarchical clustering is expensive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For “big data” we may prefer something faster (approximate)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11794331" y="3543300"/>
            <a:ext cx="457200" cy="4572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12099131" y="5652087"/>
            <a:ext cx="457200" cy="4572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13218374" y="6172200"/>
            <a:ext cx="457200" cy="4572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13851731" y="3185337"/>
            <a:ext cx="457200" cy="4572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14080331" y="5308303"/>
            <a:ext cx="457200" cy="4572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12556331" y="6019799"/>
            <a:ext cx="457200" cy="4572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12761174" y="4140494"/>
            <a:ext cx="457200" cy="4572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14308931" y="3713421"/>
            <a:ext cx="457200" cy="4572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11797155" y="4170621"/>
            <a:ext cx="457200" cy="4572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88665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/>
              <p:cNvSpPr>
                <a:spLocks noGrp="1"/>
              </p:cNvSpPr>
              <p:nvPr>
                <p:ph sz="half" idx="1"/>
              </p:nvPr>
            </p:nvSpPr>
            <p:spPr/>
            <p:txBody>
              <a:bodyPr/>
              <a:lstStyle/>
              <a:p>
                <a:r>
                  <a:rPr lang="en-US" dirty="0"/>
                  <a:t>K-means Clustering</a:t>
                </a:r>
              </a:p>
              <a:p>
                <a:pPr lvl="1"/>
                <a:endParaRPr lang="en-US" dirty="0"/>
              </a:p>
              <a:p>
                <a:pPr lvl="1"/>
                <a:r>
                  <a:rPr lang="en-US" dirty="0"/>
                  <a:t>Select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charset="0"/>
                      </a:rPr>
                      <m:t>𝑘</m:t>
                    </m:r>
                  </m:oMath>
                </a14:m>
                <a:r>
                  <a:rPr lang="en-US" dirty="0"/>
                  <a:t> points at random as initial cluster means</a:t>
                </a:r>
              </a:p>
            </p:txBody>
          </p:sp>
        </mc:Choice>
        <mc:Fallback xmlns="">
          <p:sp>
            <p:nvSpPr>
              <p:cNvPr id="2" name="Content 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 rotWithShape="0">
                <a:blip r:embed="rId2"/>
                <a:stretch>
                  <a:fillRect r="-4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11794331" y="3543300"/>
            <a:ext cx="457200" cy="4572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12099131" y="5652087"/>
            <a:ext cx="457200" cy="4572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13218374" y="6172200"/>
            <a:ext cx="457200" cy="4572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13851731" y="3185337"/>
            <a:ext cx="457200" cy="4572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14080331" y="5308303"/>
            <a:ext cx="457200" cy="4572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12556331" y="6019799"/>
            <a:ext cx="457200" cy="4572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12761174" y="4140494"/>
            <a:ext cx="457200" cy="4572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14308931" y="3713421"/>
            <a:ext cx="457200" cy="4572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11797155" y="4170621"/>
            <a:ext cx="457200" cy="457200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ross 13"/>
          <p:cNvSpPr/>
          <p:nvPr/>
        </p:nvSpPr>
        <p:spPr>
          <a:xfrm rot="2674255">
            <a:off x="11679944" y="4084042"/>
            <a:ext cx="685800" cy="685800"/>
          </a:xfrm>
          <a:prstGeom prst="plus">
            <a:avLst>
              <a:gd name="adj" fmla="val 40504"/>
            </a:avLst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ross 14"/>
          <p:cNvSpPr/>
          <p:nvPr/>
        </p:nvSpPr>
        <p:spPr>
          <a:xfrm rot="2674255">
            <a:off x="12656953" y="4026195"/>
            <a:ext cx="685800" cy="685800"/>
          </a:xfrm>
          <a:prstGeom prst="plus">
            <a:avLst>
              <a:gd name="adj" fmla="val 40504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Cross 15"/>
          <p:cNvSpPr/>
          <p:nvPr/>
        </p:nvSpPr>
        <p:spPr>
          <a:xfrm rot="2674255">
            <a:off x="13993750" y="5194003"/>
            <a:ext cx="685800" cy="685800"/>
          </a:xfrm>
          <a:prstGeom prst="plus">
            <a:avLst>
              <a:gd name="adj" fmla="val 40504"/>
            </a:avLst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77259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K-means Clustering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Points “join” the cluster they are closest to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11794331" y="3543300"/>
            <a:ext cx="457200" cy="457200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12099131" y="5652087"/>
            <a:ext cx="457200" cy="4572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13218374" y="6172200"/>
            <a:ext cx="457200" cy="4572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13851731" y="3185337"/>
            <a:ext cx="457200" cy="4572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14080331" y="5308303"/>
            <a:ext cx="457200" cy="4572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12556331" y="6019799"/>
            <a:ext cx="457200" cy="4572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12761174" y="4140494"/>
            <a:ext cx="457200" cy="4572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14308931" y="3713421"/>
            <a:ext cx="457200" cy="4572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11797155" y="4170621"/>
            <a:ext cx="457200" cy="457200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ross 13"/>
          <p:cNvSpPr/>
          <p:nvPr/>
        </p:nvSpPr>
        <p:spPr>
          <a:xfrm rot="2674255">
            <a:off x="11679944" y="4084042"/>
            <a:ext cx="685800" cy="685800"/>
          </a:xfrm>
          <a:prstGeom prst="plus">
            <a:avLst>
              <a:gd name="adj" fmla="val 40504"/>
            </a:avLst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ross 14"/>
          <p:cNvSpPr/>
          <p:nvPr/>
        </p:nvSpPr>
        <p:spPr>
          <a:xfrm rot="2674255">
            <a:off x="12656953" y="4026195"/>
            <a:ext cx="685800" cy="685800"/>
          </a:xfrm>
          <a:prstGeom prst="plus">
            <a:avLst>
              <a:gd name="adj" fmla="val 40504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Cross 15"/>
          <p:cNvSpPr/>
          <p:nvPr/>
        </p:nvSpPr>
        <p:spPr>
          <a:xfrm rot="2674255">
            <a:off x="13993750" y="5194003"/>
            <a:ext cx="685800" cy="685800"/>
          </a:xfrm>
          <a:prstGeom prst="plus">
            <a:avLst>
              <a:gd name="adj" fmla="val 40504"/>
            </a:avLst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19178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K-means Clustering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New means are calculated based upon cluster elements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11794331" y="3543300"/>
            <a:ext cx="457200" cy="457200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12099131" y="5652087"/>
            <a:ext cx="457200" cy="4572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13218374" y="6172200"/>
            <a:ext cx="457200" cy="4572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13851731" y="3185337"/>
            <a:ext cx="457200" cy="4572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14080331" y="5308303"/>
            <a:ext cx="457200" cy="4572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12556331" y="6019799"/>
            <a:ext cx="457200" cy="4572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12761174" y="4140494"/>
            <a:ext cx="457200" cy="4572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14308931" y="3713421"/>
            <a:ext cx="457200" cy="4572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11797155" y="4170621"/>
            <a:ext cx="457200" cy="457200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ross 13"/>
          <p:cNvSpPr/>
          <p:nvPr/>
        </p:nvSpPr>
        <p:spPr>
          <a:xfrm rot="2674255">
            <a:off x="11679944" y="4084042"/>
            <a:ext cx="685800" cy="685800"/>
          </a:xfrm>
          <a:prstGeom prst="plus">
            <a:avLst>
              <a:gd name="adj" fmla="val 40504"/>
            </a:avLst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ross 14"/>
          <p:cNvSpPr/>
          <p:nvPr/>
        </p:nvSpPr>
        <p:spPr>
          <a:xfrm rot="2674255">
            <a:off x="12656953" y="4026195"/>
            <a:ext cx="685800" cy="685800"/>
          </a:xfrm>
          <a:prstGeom prst="plus">
            <a:avLst>
              <a:gd name="adj" fmla="val 40504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Cross 15"/>
          <p:cNvSpPr/>
          <p:nvPr/>
        </p:nvSpPr>
        <p:spPr>
          <a:xfrm rot="2674255">
            <a:off x="13993750" y="5194003"/>
            <a:ext cx="685800" cy="685800"/>
          </a:xfrm>
          <a:prstGeom prst="plus">
            <a:avLst>
              <a:gd name="adj" fmla="val 40504"/>
            </a:avLst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3585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K-means Clustering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New means </a:t>
            </a:r>
            <a:r>
              <a:rPr lang="en-US"/>
              <a:t>are calculated based upon cluster elements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11794331" y="3543300"/>
            <a:ext cx="457200" cy="457200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12099131" y="5652087"/>
            <a:ext cx="457200" cy="4572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13218374" y="6172200"/>
            <a:ext cx="457200" cy="4572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13851731" y="3185337"/>
            <a:ext cx="457200" cy="4572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14080331" y="5308303"/>
            <a:ext cx="457200" cy="4572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12556331" y="6019799"/>
            <a:ext cx="457200" cy="4572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12761174" y="4140494"/>
            <a:ext cx="457200" cy="4572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14308931" y="3713421"/>
            <a:ext cx="457200" cy="4572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11797155" y="4170621"/>
            <a:ext cx="457200" cy="457200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ross 13"/>
          <p:cNvSpPr/>
          <p:nvPr/>
        </p:nvSpPr>
        <p:spPr>
          <a:xfrm rot="2674255">
            <a:off x="11679944" y="3723421"/>
            <a:ext cx="685800" cy="685800"/>
          </a:xfrm>
          <a:prstGeom prst="plus">
            <a:avLst>
              <a:gd name="adj" fmla="val 40504"/>
            </a:avLst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ross 14"/>
          <p:cNvSpPr/>
          <p:nvPr/>
        </p:nvSpPr>
        <p:spPr>
          <a:xfrm rot="2674255">
            <a:off x="12656953" y="4026195"/>
            <a:ext cx="685800" cy="685800"/>
          </a:xfrm>
          <a:prstGeom prst="plus">
            <a:avLst>
              <a:gd name="adj" fmla="val 40504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Cross 15"/>
          <p:cNvSpPr/>
          <p:nvPr/>
        </p:nvSpPr>
        <p:spPr>
          <a:xfrm rot="2674255">
            <a:off x="13993750" y="5194003"/>
            <a:ext cx="685800" cy="685800"/>
          </a:xfrm>
          <a:prstGeom prst="plus">
            <a:avLst>
              <a:gd name="adj" fmla="val 40504"/>
            </a:avLst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6187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Classifiers</a:t>
            </a:r>
          </a:p>
          <a:p>
            <a:endParaRPr lang="en-US" dirty="0"/>
          </a:p>
          <a:p>
            <a:pPr lvl="1"/>
            <a:r>
              <a:rPr lang="en-US" dirty="0"/>
              <a:t>Given a set of </a:t>
            </a:r>
            <a:r>
              <a:rPr lang="en-US" i="1" dirty="0"/>
              <a:t>training </a:t>
            </a:r>
            <a:r>
              <a:rPr lang="en-US" dirty="0"/>
              <a:t>points, divide the domain to label </a:t>
            </a:r>
            <a:r>
              <a:rPr lang="en-US" i="1" dirty="0"/>
              <a:t>testing</a:t>
            </a:r>
            <a:r>
              <a:rPr lang="en-US" dirty="0"/>
              <a:t> points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7306153" y="6168390"/>
            <a:ext cx="381000" cy="3810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447724" y="6015990"/>
            <a:ext cx="381000" cy="381000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8638224" y="8138232"/>
            <a:ext cx="381000" cy="3810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229953" y="7560981"/>
            <a:ext cx="381000" cy="3810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7915753" y="6777990"/>
            <a:ext cx="381000" cy="3810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6832284" y="6945630"/>
            <a:ext cx="381000" cy="3810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7914324" y="8260152"/>
            <a:ext cx="381000" cy="3810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9363553" y="6511290"/>
            <a:ext cx="381000" cy="381000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8525353" y="7387590"/>
            <a:ext cx="381000" cy="3810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10534175" y="7300032"/>
            <a:ext cx="381000" cy="381000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9811704" y="5939790"/>
            <a:ext cx="381000" cy="381000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9810275" y="7421952"/>
            <a:ext cx="381000" cy="381000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10421304" y="6549390"/>
            <a:ext cx="381000" cy="381000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Connector 2"/>
          <p:cNvCxnSpPr/>
          <p:nvPr/>
        </p:nvCxnSpPr>
        <p:spPr>
          <a:xfrm flipH="1" flipV="1">
            <a:off x="7610953" y="5486400"/>
            <a:ext cx="2810352" cy="350520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/>
          <p:cNvSpPr/>
          <p:nvPr/>
        </p:nvSpPr>
        <p:spPr>
          <a:xfrm>
            <a:off x="9927434" y="6827556"/>
            <a:ext cx="381000" cy="381000"/>
          </a:xfrm>
          <a:prstGeom prst="ellipse">
            <a:avLst/>
          </a:prstGeom>
          <a:solidFill>
            <a:schemeClr val="bg1">
              <a:lumMod val="75000"/>
            </a:schemeClr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27325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K-means Clustering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New means </a:t>
            </a:r>
            <a:r>
              <a:rPr lang="en-US"/>
              <a:t>are calculated based upon cluster elements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11794331" y="3543300"/>
            <a:ext cx="457200" cy="457200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12099131" y="5652087"/>
            <a:ext cx="457200" cy="4572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13218374" y="6172200"/>
            <a:ext cx="457200" cy="4572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13851731" y="3185337"/>
            <a:ext cx="457200" cy="4572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14080331" y="5308303"/>
            <a:ext cx="457200" cy="4572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12556331" y="6019799"/>
            <a:ext cx="457200" cy="4572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12761174" y="4140494"/>
            <a:ext cx="457200" cy="4572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14308931" y="3713421"/>
            <a:ext cx="457200" cy="4572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11797155" y="4170621"/>
            <a:ext cx="457200" cy="457200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ross 13"/>
          <p:cNvSpPr/>
          <p:nvPr/>
        </p:nvSpPr>
        <p:spPr>
          <a:xfrm rot="2674255">
            <a:off x="11679944" y="3723421"/>
            <a:ext cx="685800" cy="685800"/>
          </a:xfrm>
          <a:prstGeom prst="plus">
            <a:avLst>
              <a:gd name="adj" fmla="val 40504"/>
            </a:avLst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ross 14"/>
          <p:cNvSpPr/>
          <p:nvPr/>
        </p:nvSpPr>
        <p:spPr>
          <a:xfrm rot="2674255">
            <a:off x="13231752" y="3571021"/>
            <a:ext cx="685800" cy="685800"/>
          </a:xfrm>
          <a:prstGeom prst="plus">
            <a:avLst>
              <a:gd name="adj" fmla="val 40504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Cross 15"/>
          <p:cNvSpPr/>
          <p:nvPr/>
        </p:nvSpPr>
        <p:spPr>
          <a:xfrm rot="2674255">
            <a:off x="13993750" y="5194003"/>
            <a:ext cx="685800" cy="685800"/>
          </a:xfrm>
          <a:prstGeom prst="plus">
            <a:avLst>
              <a:gd name="adj" fmla="val 40504"/>
            </a:avLst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31989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K-means Clustering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New means </a:t>
            </a:r>
            <a:r>
              <a:rPr lang="en-US"/>
              <a:t>are calculated based upon cluster elements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11794331" y="3543300"/>
            <a:ext cx="457200" cy="457200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12099131" y="5652087"/>
            <a:ext cx="457200" cy="4572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13218374" y="6172200"/>
            <a:ext cx="457200" cy="4572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13851731" y="3185337"/>
            <a:ext cx="457200" cy="4572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14080331" y="5308303"/>
            <a:ext cx="457200" cy="4572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12556331" y="6019799"/>
            <a:ext cx="457200" cy="4572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12761174" y="4140494"/>
            <a:ext cx="457200" cy="4572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14308931" y="3713421"/>
            <a:ext cx="457200" cy="4572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11797155" y="4170621"/>
            <a:ext cx="457200" cy="457200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ross 13"/>
          <p:cNvSpPr/>
          <p:nvPr/>
        </p:nvSpPr>
        <p:spPr>
          <a:xfrm rot="2674255">
            <a:off x="11679944" y="3723421"/>
            <a:ext cx="685800" cy="685800"/>
          </a:xfrm>
          <a:prstGeom prst="plus">
            <a:avLst>
              <a:gd name="adj" fmla="val 40504"/>
            </a:avLst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ross 14"/>
          <p:cNvSpPr/>
          <p:nvPr/>
        </p:nvSpPr>
        <p:spPr>
          <a:xfrm rot="2674255">
            <a:off x="13231752" y="3571021"/>
            <a:ext cx="685800" cy="685800"/>
          </a:xfrm>
          <a:prstGeom prst="plus">
            <a:avLst>
              <a:gd name="adj" fmla="val 40504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Cross 15"/>
          <p:cNvSpPr/>
          <p:nvPr/>
        </p:nvSpPr>
        <p:spPr>
          <a:xfrm rot="2674255">
            <a:off x="13079352" y="5171221"/>
            <a:ext cx="685800" cy="685800"/>
          </a:xfrm>
          <a:prstGeom prst="plus">
            <a:avLst>
              <a:gd name="adj" fmla="val 40504"/>
            </a:avLst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6342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K-means Clustering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Recluster</a:t>
            </a:r>
            <a:r>
              <a:rPr lang="en-US" dirty="0"/>
              <a:t> points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11794331" y="3543300"/>
            <a:ext cx="457200" cy="4572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12099131" y="5652087"/>
            <a:ext cx="457200" cy="4572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13218374" y="6172200"/>
            <a:ext cx="457200" cy="4572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13851731" y="3185337"/>
            <a:ext cx="457200" cy="4572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14080331" y="5308303"/>
            <a:ext cx="457200" cy="4572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12556331" y="6019799"/>
            <a:ext cx="457200" cy="4572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12761174" y="4140494"/>
            <a:ext cx="457200" cy="4572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14308931" y="3713421"/>
            <a:ext cx="457200" cy="4572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11797155" y="4170621"/>
            <a:ext cx="457200" cy="4572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ross 13"/>
          <p:cNvSpPr/>
          <p:nvPr/>
        </p:nvSpPr>
        <p:spPr>
          <a:xfrm rot="2674255">
            <a:off x="11679944" y="3723421"/>
            <a:ext cx="685800" cy="685800"/>
          </a:xfrm>
          <a:prstGeom prst="plus">
            <a:avLst>
              <a:gd name="adj" fmla="val 40504"/>
            </a:avLst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ross 14"/>
          <p:cNvSpPr/>
          <p:nvPr/>
        </p:nvSpPr>
        <p:spPr>
          <a:xfrm rot="2674255">
            <a:off x="13231752" y="3571021"/>
            <a:ext cx="685800" cy="685800"/>
          </a:xfrm>
          <a:prstGeom prst="plus">
            <a:avLst>
              <a:gd name="adj" fmla="val 40504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Cross 15"/>
          <p:cNvSpPr/>
          <p:nvPr/>
        </p:nvSpPr>
        <p:spPr>
          <a:xfrm rot="2674255">
            <a:off x="13079352" y="5171221"/>
            <a:ext cx="685800" cy="685800"/>
          </a:xfrm>
          <a:prstGeom prst="plus">
            <a:avLst>
              <a:gd name="adj" fmla="val 40504"/>
            </a:avLst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9720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K-means Clustering</a:t>
            </a:r>
          </a:p>
          <a:p>
            <a:pPr lvl="1"/>
            <a:endParaRPr lang="en-US" dirty="0"/>
          </a:p>
          <a:p>
            <a:pPr lvl="1"/>
            <a:r>
              <a:rPr lang="en-US"/>
              <a:t>Recluster</a:t>
            </a:r>
            <a:r>
              <a:rPr lang="en-US" dirty="0"/>
              <a:t> points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11794331" y="3543300"/>
            <a:ext cx="457200" cy="457200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12099131" y="5652087"/>
            <a:ext cx="457200" cy="4572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13218374" y="6172200"/>
            <a:ext cx="457200" cy="4572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13851731" y="3185337"/>
            <a:ext cx="457200" cy="4572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14080331" y="5308303"/>
            <a:ext cx="457200" cy="4572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12556331" y="6019799"/>
            <a:ext cx="457200" cy="4572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12761174" y="4140494"/>
            <a:ext cx="457200" cy="4572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14308931" y="3713421"/>
            <a:ext cx="457200" cy="4572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11797155" y="4170621"/>
            <a:ext cx="457200" cy="457200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ross 13"/>
          <p:cNvSpPr/>
          <p:nvPr/>
        </p:nvSpPr>
        <p:spPr>
          <a:xfrm rot="2674255">
            <a:off x="11679944" y="3723421"/>
            <a:ext cx="685800" cy="685800"/>
          </a:xfrm>
          <a:prstGeom prst="plus">
            <a:avLst>
              <a:gd name="adj" fmla="val 40504"/>
            </a:avLst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ross 14"/>
          <p:cNvSpPr/>
          <p:nvPr/>
        </p:nvSpPr>
        <p:spPr>
          <a:xfrm rot="2674255">
            <a:off x="13231752" y="3571021"/>
            <a:ext cx="685800" cy="685800"/>
          </a:xfrm>
          <a:prstGeom prst="plus">
            <a:avLst>
              <a:gd name="adj" fmla="val 40504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Cross 15"/>
          <p:cNvSpPr/>
          <p:nvPr/>
        </p:nvSpPr>
        <p:spPr>
          <a:xfrm rot="2674255">
            <a:off x="13079352" y="5171221"/>
            <a:ext cx="685800" cy="685800"/>
          </a:xfrm>
          <a:prstGeom prst="plus">
            <a:avLst>
              <a:gd name="adj" fmla="val 40504"/>
            </a:avLst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31892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K-means Clustering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Recalculate means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11794331" y="3543300"/>
            <a:ext cx="457200" cy="457200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12099131" y="5652087"/>
            <a:ext cx="457200" cy="4572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13218374" y="6172200"/>
            <a:ext cx="457200" cy="4572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13851731" y="3185337"/>
            <a:ext cx="457200" cy="4572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14080331" y="5308303"/>
            <a:ext cx="457200" cy="4572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12556331" y="6019799"/>
            <a:ext cx="457200" cy="4572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12761174" y="4140494"/>
            <a:ext cx="457200" cy="4572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14308931" y="3713421"/>
            <a:ext cx="457200" cy="4572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11797155" y="4170621"/>
            <a:ext cx="457200" cy="457200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ross 13"/>
          <p:cNvSpPr/>
          <p:nvPr/>
        </p:nvSpPr>
        <p:spPr>
          <a:xfrm rot="2674255">
            <a:off x="11679944" y="3723421"/>
            <a:ext cx="685800" cy="685800"/>
          </a:xfrm>
          <a:prstGeom prst="plus">
            <a:avLst>
              <a:gd name="adj" fmla="val 40504"/>
            </a:avLst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ross 14"/>
          <p:cNvSpPr/>
          <p:nvPr/>
        </p:nvSpPr>
        <p:spPr>
          <a:xfrm rot="2674255">
            <a:off x="13557310" y="3667979"/>
            <a:ext cx="685800" cy="685800"/>
          </a:xfrm>
          <a:prstGeom prst="plus">
            <a:avLst>
              <a:gd name="adj" fmla="val 40504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Cross 15"/>
          <p:cNvSpPr/>
          <p:nvPr/>
        </p:nvSpPr>
        <p:spPr>
          <a:xfrm rot="2674255">
            <a:off x="13003152" y="5496779"/>
            <a:ext cx="685800" cy="685800"/>
          </a:xfrm>
          <a:prstGeom prst="plus">
            <a:avLst>
              <a:gd name="adj" fmla="val 40504"/>
            </a:avLst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94824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K-means Clustering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Recluster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11794331" y="3543300"/>
            <a:ext cx="457200" cy="4572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12099131" y="5652087"/>
            <a:ext cx="457200" cy="4572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13218374" y="6172200"/>
            <a:ext cx="457200" cy="4572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13851731" y="3185337"/>
            <a:ext cx="457200" cy="4572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14080331" y="5308303"/>
            <a:ext cx="457200" cy="4572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12556331" y="6019799"/>
            <a:ext cx="457200" cy="4572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12761174" y="4140494"/>
            <a:ext cx="457200" cy="4572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14308931" y="3713421"/>
            <a:ext cx="457200" cy="4572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11797155" y="4170621"/>
            <a:ext cx="457200" cy="4572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ross 13"/>
          <p:cNvSpPr/>
          <p:nvPr/>
        </p:nvSpPr>
        <p:spPr>
          <a:xfrm rot="2674255">
            <a:off x="11679944" y="3723421"/>
            <a:ext cx="685800" cy="685800"/>
          </a:xfrm>
          <a:prstGeom prst="plus">
            <a:avLst>
              <a:gd name="adj" fmla="val 40504"/>
            </a:avLst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ross 14"/>
          <p:cNvSpPr/>
          <p:nvPr/>
        </p:nvSpPr>
        <p:spPr>
          <a:xfrm rot="2674255">
            <a:off x="13557310" y="3667979"/>
            <a:ext cx="685800" cy="685800"/>
          </a:xfrm>
          <a:prstGeom prst="plus">
            <a:avLst>
              <a:gd name="adj" fmla="val 40504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Cross 15"/>
          <p:cNvSpPr/>
          <p:nvPr/>
        </p:nvSpPr>
        <p:spPr>
          <a:xfrm rot="2674255">
            <a:off x="13003152" y="5496779"/>
            <a:ext cx="685800" cy="685800"/>
          </a:xfrm>
          <a:prstGeom prst="plus">
            <a:avLst>
              <a:gd name="adj" fmla="val 40504"/>
            </a:avLst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63221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K-means Clustering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Recluster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11794331" y="3543300"/>
            <a:ext cx="457200" cy="457200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12099131" y="5652087"/>
            <a:ext cx="457200" cy="4572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13218374" y="6172200"/>
            <a:ext cx="457200" cy="4572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13851731" y="3185337"/>
            <a:ext cx="457200" cy="4572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14080331" y="5308303"/>
            <a:ext cx="457200" cy="4572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12556331" y="6019799"/>
            <a:ext cx="457200" cy="4572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12761174" y="4140494"/>
            <a:ext cx="457200" cy="457200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14308931" y="3713421"/>
            <a:ext cx="457200" cy="4572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11797155" y="4170621"/>
            <a:ext cx="457200" cy="457200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ross 13"/>
          <p:cNvSpPr/>
          <p:nvPr/>
        </p:nvSpPr>
        <p:spPr>
          <a:xfrm rot="2674255">
            <a:off x="11679944" y="3723421"/>
            <a:ext cx="685800" cy="685800"/>
          </a:xfrm>
          <a:prstGeom prst="plus">
            <a:avLst>
              <a:gd name="adj" fmla="val 40504"/>
            </a:avLst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ross 14"/>
          <p:cNvSpPr/>
          <p:nvPr/>
        </p:nvSpPr>
        <p:spPr>
          <a:xfrm rot="2674255">
            <a:off x="13557310" y="3667979"/>
            <a:ext cx="685800" cy="685800"/>
          </a:xfrm>
          <a:prstGeom prst="plus">
            <a:avLst>
              <a:gd name="adj" fmla="val 40504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Cross 15"/>
          <p:cNvSpPr/>
          <p:nvPr/>
        </p:nvSpPr>
        <p:spPr>
          <a:xfrm rot="2674255">
            <a:off x="13003152" y="5496779"/>
            <a:ext cx="685800" cy="685800"/>
          </a:xfrm>
          <a:prstGeom prst="plus">
            <a:avLst>
              <a:gd name="adj" fmla="val 40504"/>
            </a:avLst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27140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K-means Clustering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Process can be iterated until a stopping condition is reached, such as a fixed number of iterations or number of points changing clusters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11794331" y="3543300"/>
            <a:ext cx="457200" cy="457200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12099131" y="5652087"/>
            <a:ext cx="457200" cy="4572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13218374" y="6172200"/>
            <a:ext cx="457200" cy="4572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13851731" y="3185337"/>
            <a:ext cx="457200" cy="4572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14080331" y="5308303"/>
            <a:ext cx="457200" cy="4572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12556331" y="6019799"/>
            <a:ext cx="457200" cy="4572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12761174" y="4140494"/>
            <a:ext cx="457200" cy="457200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14308931" y="3713421"/>
            <a:ext cx="457200" cy="4572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11797155" y="4170621"/>
            <a:ext cx="457200" cy="457200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44000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K-means Clustering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Advantages: ?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11794331" y="3543300"/>
            <a:ext cx="457200" cy="457200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12099131" y="5652087"/>
            <a:ext cx="457200" cy="4572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13218374" y="6172200"/>
            <a:ext cx="457200" cy="4572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13851731" y="3185337"/>
            <a:ext cx="457200" cy="4572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14080331" y="5308303"/>
            <a:ext cx="457200" cy="4572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12556331" y="6019799"/>
            <a:ext cx="457200" cy="4572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12761174" y="4140494"/>
            <a:ext cx="457200" cy="457200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14308931" y="3713421"/>
            <a:ext cx="457200" cy="4572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11797155" y="4170621"/>
            <a:ext cx="457200" cy="457200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83401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/>
              <p:cNvSpPr>
                <a:spLocks noGrp="1"/>
              </p:cNvSpPr>
              <p:nvPr>
                <p:ph sz="half" idx="1"/>
              </p:nvPr>
            </p:nvSpPr>
            <p:spPr/>
            <p:txBody>
              <a:bodyPr/>
              <a:lstStyle/>
              <a:p>
                <a:r>
                  <a:rPr lang="en-US" dirty="0"/>
                  <a:t>K-means Clustering</a:t>
                </a:r>
              </a:p>
              <a:p>
                <a:pPr lvl="1"/>
                <a:endParaRPr lang="en-US" dirty="0"/>
              </a:p>
              <a:p>
                <a:pPr lvl="1"/>
                <a:r>
                  <a:rPr lang="en-US" dirty="0"/>
                  <a:t>Advantages: Finds good clusters in many datasets, each iteration is only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charset="0"/>
                      </a:rPr>
                      <m:t>𝑂</m:t>
                    </m:r>
                    <m:r>
                      <a:rPr lang="en-US" i="1" dirty="0" smtClean="0">
                        <a:latin typeface="Cambria Math" charset="0"/>
                      </a:rPr>
                      <m:t>(</m:t>
                    </m:r>
                    <m:r>
                      <a:rPr lang="en-US" i="1" dirty="0" err="1" smtClean="0">
                        <a:latin typeface="Cambria Math" charset="0"/>
                      </a:rPr>
                      <m:t>𝑘𝑛</m:t>
                    </m:r>
                    <m:r>
                      <a:rPr lang="en-US" i="1" dirty="0" smtClean="0">
                        <a:latin typeface="Cambria Math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lvl="1"/>
                <a:endParaRPr lang="en-US" dirty="0"/>
              </a:p>
              <a:p>
                <a:pPr lvl="1"/>
                <a:r>
                  <a:rPr lang="en-US" dirty="0"/>
                  <a:t>Disadvantages: ? </a:t>
                </a:r>
              </a:p>
            </p:txBody>
          </p:sp>
        </mc:Choice>
        <mc:Fallback xmlns="">
          <p:sp>
            <p:nvSpPr>
              <p:cNvPr id="2" name="Content 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 rotWithShape="0">
                <a:blip r:embed="rId2"/>
                <a:stretch>
                  <a:fillRect r="-45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11794331" y="3543300"/>
            <a:ext cx="457200" cy="457200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12099131" y="5652087"/>
            <a:ext cx="457200" cy="4572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13218374" y="6172200"/>
            <a:ext cx="457200" cy="4572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13851731" y="3185337"/>
            <a:ext cx="457200" cy="4572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14080331" y="5308303"/>
            <a:ext cx="457200" cy="4572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12556331" y="6019799"/>
            <a:ext cx="457200" cy="4572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12761174" y="4140494"/>
            <a:ext cx="457200" cy="457200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14308931" y="3713421"/>
            <a:ext cx="457200" cy="4572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11797155" y="4170621"/>
            <a:ext cx="457200" cy="457200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3559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Classifiers</a:t>
            </a:r>
          </a:p>
          <a:p>
            <a:endParaRPr lang="en-US" dirty="0"/>
          </a:p>
          <a:p>
            <a:pPr lvl="1"/>
            <a:r>
              <a:rPr lang="en-US" dirty="0"/>
              <a:t>Given a set of </a:t>
            </a:r>
            <a:r>
              <a:rPr lang="en-US" i="1" dirty="0"/>
              <a:t>training </a:t>
            </a:r>
            <a:r>
              <a:rPr lang="en-US" dirty="0"/>
              <a:t>points, divide the domain to label </a:t>
            </a:r>
            <a:r>
              <a:rPr lang="en-US" i="1" dirty="0"/>
              <a:t>testing</a:t>
            </a:r>
            <a:r>
              <a:rPr lang="en-US" dirty="0"/>
              <a:t> points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7306153" y="6168390"/>
            <a:ext cx="381000" cy="3810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447724" y="6015990"/>
            <a:ext cx="381000" cy="381000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8638224" y="8138232"/>
            <a:ext cx="381000" cy="3810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229953" y="7560981"/>
            <a:ext cx="381000" cy="3810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7915753" y="6777990"/>
            <a:ext cx="381000" cy="3810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6832284" y="6945630"/>
            <a:ext cx="381000" cy="3810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7914324" y="8260152"/>
            <a:ext cx="381000" cy="3810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9363553" y="6511290"/>
            <a:ext cx="381000" cy="381000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8525353" y="7387590"/>
            <a:ext cx="381000" cy="3810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10534175" y="7300032"/>
            <a:ext cx="381000" cy="381000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9811704" y="5939790"/>
            <a:ext cx="381000" cy="381000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9810275" y="7421952"/>
            <a:ext cx="381000" cy="381000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10421304" y="6549390"/>
            <a:ext cx="381000" cy="381000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Connector 2"/>
          <p:cNvCxnSpPr/>
          <p:nvPr/>
        </p:nvCxnSpPr>
        <p:spPr>
          <a:xfrm flipH="1" flipV="1">
            <a:off x="7610953" y="5486400"/>
            <a:ext cx="2810352" cy="350520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/>
          <p:cNvSpPr/>
          <p:nvPr/>
        </p:nvSpPr>
        <p:spPr>
          <a:xfrm>
            <a:off x="9927434" y="6827556"/>
            <a:ext cx="381000" cy="38100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57659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/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US" dirty="0"/>
                  <a:t>K-means Clustering</a:t>
                </a:r>
              </a:p>
              <a:p>
                <a:pPr lvl="1"/>
                <a:endParaRPr lang="en-US" dirty="0"/>
              </a:p>
              <a:p>
                <a:pPr lvl="1"/>
                <a:r>
                  <a:rPr lang="en-US" dirty="0"/>
                  <a:t>Advantages: Finds good clusters in many datasets, each iteration is only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charset="0"/>
                      </a:rPr>
                      <m:t>𝑂</m:t>
                    </m:r>
                    <m:r>
                      <a:rPr lang="en-US" i="1" dirty="0" smtClean="0">
                        <a:latin typeface="Cambria Math" charset="0"/>
                      </a:rPr>
                      <m:t>(</m:t>
                    </m:r>
                    <m:r>
                      <a:rPr lang="en-US" i="1" dirty="0" err="1" smtClean="0">
                        <a:latin typeface="Cambria Math" charset="0"/>
                      </a:rPr>
                      <m:t>𝑘𝑛</m:t>
                    </m:r>
                    <m:r>
                      <a:rPr lang="en-US" i="1" dirty="0" smtClean="0">
                        <a:latin typeface="Cambria Math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lvl="1"/>
                <a:endParaRPr lang="en-US" dirty="0"/>
              </a:p>
              <a:p>
                <a:pPr lvl="1"/>
                <a:r>
                  <a:rPr lang="en-US" dirty="0"/>
                  <a:t>Disadvantages: How to pick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charset="0"/>
                      </a:rPr>
                      <m:t>𝑘</m:t>
                    </m:r>
                  </m:oMath>
                </a14:m>
                <a:r>
                  <a:rPr lang="en-US" dirty="0"/>
                  <a:t>, when is it good enough to stop, initial point selection can change clusters</a:t>
                </a:r>
              </a:p>
            </p:txBody>
          </p:sp>
        </mc:Choice>
        <mc:Fallback xmlns="">
          <p:sp>
            <p:nvSpPr>
              <p:cNvPr id="2" name="Content 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 rotWithShape="0">
                <a:blip r:embed="rId2"/>
                <a:stretch>
                  <a:fillRect t="-577" r="-4533" b="-11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11794331" y="3543300"/>
            <a:ext cx="457200" cy="457200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12099131" y="5652087"/>
            <a:ext cx="457200" cy="4572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13218374" y="6172200"/>
            <a:ext cx="457200" cy="4572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13851731" y="3185337"/>
            <a:ext cx="457200" cy="4572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14080331" y="5308303"/>
            <a:ext cx="457200" cy="4572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12556331" y="6019799"/>
            <a:ext cx="457200" cy="4572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12761174" y="4140494"/>
            <a:ext cx="457200" cy="457200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14308931" y="3713421"/>
            <a:ext cx="457200" cy="4572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11797155" y="4170621"/>
            <a:ext cx="457200" cy="457200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48769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So</a:t>
            </a:r>
            <a:r>
              <a:rPr lang="mr-IN" dirty="0"/>
              <a:t>…</a:t>
            </a:r>
            <a:r>
              <a:rPr lang="en-US" dirty="0"/>
              <a:t> How do we use clustering in our visualizations?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3974878" y="4628707"/>
            <a:ext cx="457200" cy="457200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4279678" y="6737494"/>
            <a:ext cx="457200" cy="4572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5398921" y="7257607"/>
            <a:ext cx="457200" cy="4572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032278" y="4270744"/>
            <a:ext cx="457200" cy="4572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6260878" y="6393710"/>
            <a:ext cx="457200" cy="4572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4736878" y="7105206"/>
            <a:ext cx="457200" cy="4572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4941721" y="5225901"/>
            <a:ext cx="457200" cy="457200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6489478" y="4798828"/>
            <a:ext cx="457200" cy="4572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3977702" y="5256028"/>
            <a:ext cx="457200" cy="457200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ross 14"/>
          <p:cNvSpPr/>
          <p:nvPr/>
        </p:nvSpPr>
        <p:spPr>
          <a:xfrm rot="2674255">
            <a:off x="3860491" y="4808828"/>
            <a:ext cx="685800" cy="685800"/>
          </a:xfrm>
          <a:prstGeom prst="plus">
            <a:avLst>
              <a:gd name="adj" fmla="val 40504"/>
            </a:avLst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Cross 15"/>
          <p:cNvSpPr/>
          <p:nvPr/>
        </p:nvSpPr>
        <p:spPr>
          <a:xfrm rot="2674255">
            <a:off x="5737857" y="4753386"/>
            <a:ext cx="685800" cy="685800"/>
          </a:xfrm>
          <a:prstGeom prst="plus">
            <a:avLst>
              <a:gd name="adj" fmla="val 40504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Cross 16"/>
          <p:cNvSpPr/>
          <p:nvPr/>
        </p:nvSpPr>
        <p:spPr>
          <a:xfrm rot="2674255">
            <a:off x="5183699" y="6582186"/>
            <a:ext cx="685800" cy="685800"/>
          </a:xfrm>
          <a:prstGeom prst="plus">
            <a:avLst>
              <a:gd name="adj" fmla="val 40504"/>
            </a:avLst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1061" y="4774666"/>
            <a:ext cx="3416300" cy="2857500"/>
          </a:xfrm>
          <a:prstGeom prst="rect">
            <a:avLst/>
          </a:prstGeom>
        </p:spPr>
      </p:pic>
      <p:sp>
        <p:nvSpPr>
          <p:cNvPr id="19" name="Rectangle 18"/>
          <p:cNvSpPr/>
          <p:nvPr/>
        </p:nvSpPr>
        <p:spPr>
          <a:xfrm>
            <a:off x="9104932" y="4622266"/>
            <a:ext cx="2858929" cy="25146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49787" y="4774666"/>
            <a:ext cx="2895600" cy="2781300"/>
          </a:xfrm>
          <a:prstGeom prst="rect">
            <a:avLst/>
          </a:prstGeom>
        </p:spPr>
      </p:pic>
      <p:sp>
        <p:nvSpPr>
          <p:cNvPr id="21" name="Diamond 20"/>
          <p:cNvSpPr/>
          <p:nvPr/>
        </p:nvSpPr>
        <p:spPr>
          <a:xfrm>
            <a:off x="9449261" y="6755866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Diamond 21"/>
          <p:cNvSpPr/>
          <p:nvPr/>
        </p:nvSpPr>
        <p:spPr>
          <a:xfrm>
            <a:off x="9677861" y="6572986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Diamond 22"/>
          <p:cNvSpPr/>
          <p:nvPr/>
        </p:nvSpPr>
        <p:spPr>
          <a:xfrm>
            <a:off x="10363661" y="5837656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Diamond 23"/>
          <p:cNvSpPr/>
          <p:nvPr/>
        </p:nvSpPr>
        <p:spPr>
          <a:xfrm>
            <a:off x="10363661" y="5654776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Diamond 24"/>
          <p:cNvSpPr/>
          <p:nvPr/>
        </p:nvSpPr>
        <p:spPr>
          <a:xfrm>
            <a:off x="10820861" y="5658586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Diamond 25"/>
          <p:cNvSpPr/>
          <p:nvPr/>
        </p:nvSpPr>
        <p:spPr>
          <a:xfrm>
            <a:off x="11247581" y="5308066"/>
            <a:ext cx="182880" cy="18288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10058861" y="5490946"/>
            <a:ext cx="1219200" cy="685799"/>
          </a:xfrm>
          <a:prstGeom prst="ellipse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10233185" y="5607612"/>
            <a:ext cx="578069" cy="462454"/>
          </a:xfrm>
          <a:prstGeom prst="ellipse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9970426" y="5061074"/>
            <a:ext cx="1870841" cy="1303282"/>
          </a:xfrm>
          <a:prstGeom prst="ellipse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9360827" y="6518202"/>
            <a:ext cx="882869" cy="462454"/>
          </a:xfrm>
          <a:prstGeom prst="ellipse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 rot="19837335">
            <a:off x="8999764" y="5095520"/>
            <a:ext cx="3053502" cy="1809408"/>
          </a:xfrm>
          <a:prstGeom prst="ellipse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9581203" y="6664426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9802261" y="6479760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11403061" y="5232576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0952337" y="5580785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0507159" y="5747898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0488724" y="5579550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99490292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  <a:p>
            <a:pPr lvl="1"/>
            <a:r>
              <a:rPr lang="en-US" dirty="0"/>
              <a:t>Lots of powerful tools available</a:t>
            </a:r>
          </a:p>
          <a:p>
            <a:pPr lvl="1"/>
            <a:r>
              <a:rPr lang="en-US" dirty="0"/>
              <a:t>The challenge/opportunity in knowing what data they provide and their limitations. Provide as much of this information to your consumer as possible.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75896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  <a:p>
            <a:pPr lvl="1"/>
            <a:r>
              <a:rPr lang="en-US" dirty="0"/>
              <a:t>Try to think about the tools you pick within the context of the visualization task that needs to be performed. </a:t>
            </a:r>
          </a:p>
          <a:p>
            <a:pPr lvl="1"/>
            <a:r>
              <a:rPr lang="en-US" dirty="0"/>
              <a:t>Test multiple tools effectiveness, but avoid adding tools just for the sake of adding them.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33638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Upcoming Classes</a:t>
            </a:r>
          </a:p>
          <a:p>
            <a:pPr lvl="1"/>
            <a:r>
              <a:rPr lang="en-US"/>
              <a:t>Computational </a:t>
            </a:r>
            <a:r>
              <a:rPr lang="en-US" dirty="0"/>
              <a:t>Topology as a data mining tool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1649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07323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208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Classifiers</a:t>
            </a:r>
          </a:p>
          <a:p>
            <a:endParaRPr lang="en-US" dirty="0"/>
          </a:p>
          <a:p>
            <a:pPr lvl="1"/>
            <a:r>
              <a:rPr lang="en-US" dirty="0"/>
              <a:t>Given a set of </a:t>
            </a:r>
            <a:r>
              <a:rPr lang="en-US" i="1" dirty="0"/>
              <a:t>training </a:t>
            </a:r>
            <a:r>
              <a:rPr lang="en-US" dirty="0"/>
              <a:t>points, divide the domain to label </a:t>
            </a:r>
            <a:r>
              <a:rPr lang="en-US" i="1" dirty="0"/>
              <a:t>testing</a:t>
            </a:r>
            <a:r>
              <a:rPr lang="en-US" dirty="0"/>
              <a:t> points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7306153" y="6168390"/>
            <a:ext cx="381000" cy="3810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447724" y="6015990"/>
            <a:ext cx="381000" cy="381000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8638224" y="8138232"/>
            <a:ext cx="381000" cy="3810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229953" y="7560981"/>
            <a:ext cx="381000" cy="3810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7915753" y="6777990"/>
            <a:ext cx="381000" cy="3810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6832284" y="6945630"/>
            <a:ext cx="381000" cy="3810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7914324" y="8260152"/>
            <a:ext cx="381000" cy="3810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9363553" y="6511290"/>
            <a:ext cx="381000" cy="381000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8525353" y="7387590"/>
            <a:ext cx="381000" cy="3810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10534175" y="7300032"/>
            <a:ext cx="381000" cy="381000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9811704" y="5939790"/>
            <a:ext cx="381000" cy="381000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9810275" y="7421952"/>
            <a:ext cx="381000" cy="381000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10421304" y="6549390"/>
            <a:ext cx="381000" cy="381000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Connector 2"/>
          <p:cNvCxnSpPr/>
          <p:nvPr/>
        </p:nvCxnSpPr>
        <p:spPr>
          <a:xfrm flipH="1" flipV="1">
            <a:off x="7610953" y="5486400"/>
            <a:ext cx="2810352" cy="350520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/>
          <p:cNvSpPr/>
          <p:nvPr/>
        </p:nvSpPr>
        <p:spPr>
          <a:xfrm>
            <a:off x="9927434" y="6827556"/>
            <a:ext cx="381000" cy="38100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7953853" y="7519144"/>
            <a:ext cx="381000" cy="38100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7342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Classifiers</a:t>
            </a:r>
          </a:p>
          <a:p>
            <a:endParaRPr lang="en-US" dirty="0"/>
          </a:p>
          <a:p>
            <a:pPr lvl="1"/>
            <a:r>
              <a:rPr lang="en-US" dirty="0"/>
              <a:t>Given a set of </a:t>
            </a:r>
            <a:r>
              <a:rPr lang="en-US" i="1" dirty="0"/>
              <a:t>training </a:t>
            </a:r>
            <a:r>
              <a:rPr lang="en-US" dirty="0"/>
              <a:t>points, divide the domain to label </a:t>
            </a:r>
            <a:r>
              <a:rPr lang="en-US" i="1" dirty="0"/>
              <a:t>testing</a:t>
            </a:r>
            <a:r>
              <a:rPr lang="en-US" dirty="0"/>
              <a:t> points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7306153" y="6168390"/>
            <a:ext cx="381000" cy="3810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447724" y="6015990"/>
            <a:ext cx="381000" cy="381000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8638224" y="8138232"/>
            <a:ext cx="381000" cy="3810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229953" y="7560981"/>
            <a:ext cx="381000" cy="3810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7915753" y="6777990"/>
            <a:ext cx="381000" cy="3810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6832284" y="6945630"/>
            <a:ext cx="381000" cy="3810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7914324" y="8260152"/>
            <a:ext cx="381000" cy="3810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9363553" y="6511290"/>
            <a:ext cx="381000" cy="381000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8525353" y="7387590"/>
            <a:ext cx="381000" cy="3810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10534175" y="7300032"/>
            <a:ext cx="381000" cy="381000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9811704" y="5939790"/>
            <a:ext cx="381000" cy="381000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9810275" y="7421952"/>
            <a:ext cx="381000" cy="381000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10421304" y="6549390"/>
            <a:ext cx="381000" cy="381000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Connector 2"/>
          <p:cNvCxnSpPr/>
          <p:nvPr/>
        </p:nvCxnSpPr>
        <p:spPr>
          <a:xfrm flipH="1" flipV="1">
            <a:off x="7610953" y="5486400"/>
            <a:ext cx="2810352" cy="350520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/>
          <p:cNvSpPr/>
          <p:nvPr/>
        </p:nvSpPr>
        <p:spPr>
          <a:xfrm>
            <a:off x="9927434" y="6827556"/>
            <a:ext cx="381000" cy="38100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9016129" y="5427345"/>
            <a:ext cx="381000" cy="38100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7953853" y="7519144"/>
            <a:ext cx="381000" cy="38100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4686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Lots of options</a:t>
            </a:r>
            <a:r>
              <a:rPr lang="mr-IN" dirty="0"/>
              <a:t>…</a:t>
            </a:r>
            <a:endParaRPr lang="en-US" dirty="0"/>
          </a:p>
          <a:p>
            <a:pPr lvl="1"/>
            <a:r>
              <a:rPr lang="en-US" u="sng" dirty="0"/>
              <a:t>Binary classifiers</a:t>
            </a:r>
            <a:r>
              <a:rPr lang="en-US" dirty="0"/>
              <a:t> : Kernel Support Vector Machine, Linear Discriminant Analysis, Linear Support Vector Machine</a:t>
            </a:r>
          </a:p>
          <a:p>
            <a:pPr lvl="1"/>
            <a:r>
              <a:rPr lang="en-US" u="sng" dirty="0"/>
              <a:t>Multiclass classifier</a:t>
            </a:r>
            <a:r>
              <a:rPr lang="en-US" dirty="0"/>
              <a:t> : Gaussian Naive Bayes, K Nearest Neighbors, Large Margin Nearest Neighbors, Linear Discriminant Analysis, Multi-class Error-Correcting Output Codes, Multi-class Linear Machine, Multi-class Logistic Regression, Quadratic Discriminant Analysis, Random Forest, Relaxed Tree, </a:t>
            </a:r>
            <a:r>
              <a:rPr lang="en-US" dirty="0" err="1"/>
              <a:t>ShareBoost</a:t>
            </a:r>
            <a:r>
              <a:rPr lang="en-US" dirty="0"/>
              <a:t>, Multi-class Support Vector Machine, Feedforward Neural Network for Classification, Gaussian Process Classifier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r>
              <a:rPr lang="en-US" dirty="0"/>
              <a:t>List from </a:t>
            </a:r>
            <a:r>
              <a:rPr lang="en-US" dirty="0">
                <a:hlinkClick r:id="rId2"/>
              </a:rPr>
              <a:t>http://www.shogun-toolbox.org/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30631606"/>
      </p:ext>
    </p:extLst>
  </p:cSld>
  <p:clrMapOvr>
    <a:masterClrMapping/>
  </p:clrMapOvr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7/02/15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1152</TotalTime>
  <Words>1226</Words>
  <Application>Microsoft Macintosh PowerPoint</Application>
  <PresentationFormat>Custom</PresentationFormat>
  <Paragraphs>278</Paragraphs>
  <Slides>66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66</vt:i4>
      </vt:variant>
    </vt:vector>
  </HeadingPairs>
  <TitlesOfParts>
    <vt:vector size="72" baseType="lpstr">
      <vt:lpstr>Arial</vt:lpstr>
      <vt:lpstr>Calibri</vt:lpstr>
      <vt:lpstr>Cambria Math</vt:lpstr>
      <vt:lpstr>Gill Sans MT</vt:lpstr>
      <vt:lpstr>1_Custom Design</vt:lpstr>
      <vt:lpstr>17/02/15</vt:lpstr>
      <vt:lpstr>CIS 4930/6930-002 Data Visualization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niles.rosen@mail.correctcodingsolutions.com</cp:lastModifiedBy>
  <cp:revision>76</cp:revision>
  <cp:lastPrinted>2018-03-28T03:01:40Z</cp:lastPrinted>
  <dcterms:created xsi:type="dcterms:W3CDTF">2015-09-24T16:42:19Z</dcterms:created>
  <dcterms:modified xsi:type="dcterms:W3CDTF">2019-04-15T18:42:19Z</dcterms:modified>
</cp:coreProperties>
</file>